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Lst>
  <p:notesMasterIdLst>
    <p:notesMasterId r:id="rId40"/>
  </p:notesMasterIdLst>
  <p:sldIdLst>
    <p:sldId id="257" r:id="rId14"/>
    <p:sldId id="258" r:id="rId15"/>
    <p:sldId id="259" r:id="rId16"/>
    <p:sldId id="368" r:id="rId17"/>
    <p:sldId id="370" r:id="rId18"/>
    <p:sldId id="383" r:id="rId19"/>
    <p:sldId id="386" r:id="rId20"/>
    <p:sldId id="274" r:id="rId21"/>
    <p:sldId id="372" r:id="rId22"/>
    <p:sldId id="387" r:id="rId23"/>
    <p:sldId id="345" r:id="rId24"/>
    <p:sldId id="306" r:id="rId25"/>
    <p:sldId id="277" r:id="rId26"/>
    <p:sldId id="363" r:id="rId27"/>
    <p:sldId id="286" r:id="rId28"/>
    <p:sldId id="388" r:id="rId29"/>
    <p:sldId id="389" r:id="rId30"/>
    <p:sldId id="376" r:id="rId31"/>
    <p:sldId id="390" r:id="rId32"/>
    <p:sldId id="391" r:id="rId33"/>
    <p:sldId id="392" r:id="rId34"/>
    <p:sldId id="344" r:id="rId35"/>
    <p:sldId id="267" r:id="rId36"/>
    <p:sldId id="268" r:id="rId37"/>
    <p:sldId id="269" r:id="rId38"/>
    <p:sldId id="270" r:id="rId39"/>
  </p:sldIdLst>
  <p:sldSz cx="13004800" cy="9753600"/>
  <p:notesSz cx="6858000" cy="9144000"/>
  <p:defaultTextStyle>
    <a:defPPr>
      <a:defRPr lang="en-US"/>
    </a:defPPr>
    <a:lvl1pPr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1pPr>
    <a:lvl2pPr marL="4572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2pPr>
    <a:lvl3pPr marL="9144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3pPr>
    <a:lvl4pPr marL="13716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4pPr>
    <a:lvl5pPr marL="1828800" algn="ctr" rtl="0" fontAlgn="base">
      <a:spcBef>
        <a:spcPct val="0"/>
      </a:spcBef>
      <a:spcAft>
        <a:spcPct val="0"/>
      </a:spcAft>
      <a:defRPr sz="4000" kern="1200">
        <a:solidFill>
          <a:srgbClr val="FFFFFF"/>
        </a:solidFill>
        <a:latin typeface="American Typewriter" charset="0"/>
        <a:ea typeface="ヒラギノ明朝 ProN W3" charset="-128"/>
        <a:cs typeface="ヒラギノ明朝 ProN W3" charset="-128"/>
        <a:sym typeface="American Typewriter" charset="0"/>
      </a:defRPr>
    </a:lvl5pPr>
    <a:lvl6pPr marL="22860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6pPr>
    <a:lvl7pPr marL="27432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7pPr>
    <a:lvl8pPr marL="32004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8pPr>
    <a:lvl9pPr marL="3657600" algn="l" defTabSz="457200" rtl="0" eaLnBrk="1" latinLnBrk="0" hangingPunct="1">
      <a:defRPr sz="4000" kern="1200">
        <a:solidFill>
          <a:srgbClr val="FFFFFF"/>
        </a:solidFill>
        <a:latin typeface="American Typewriter" charset="0"/>
        <a:ea typeface="ヒラギノ明朝 ProN W3" charset="-128"/>
        <a:cs typeface="ヒラギノ明朝 ProN W3" charset="-128"/>
        <a:sym typeface="American Typewriter"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autoAdjust="0"/>
    <p:restoredTop sz="83771" autoAdjust="0"/>
  </p:normalViewPr>
  <p:slideViewPr>
    <p:cSldViewPr>
      <p:cViewPr>
        <p:scale>
          <a:sx n="100" d="100"/>
          <a:sy n="100" d="100"/>
        </p:scale>
        <p:origin x="-2288" y="-232"/>
      </p:cViewPr>
      <p:guideLst>
        <p:guide orient="horz" pos="3072"/>
        <p:guide pos="409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p:spPr>
      </p:sp>
      <p:sp>
        <p:nvSpPr>
          <p:cNvPr id="18434"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4082977"/>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Calibri" pitchFamily="34" charset="0"/>
        <a:ea typeface="+mn-ea"/>
        <a:cs typeface="+mn-cs"/>
      </a:defRPr>
    </a:lvl1pPr>
    <a:lvl2pPr marL="457200" algn="l" rtl="0" fontAlgn="base">
      <a:spcBef>
        <a:spcPct val="0"/>
      </a:spcBef>
      <a:spcAft>
        <a:spcPct val="0"/>
      </a:spcAft>
      <a:defRPr sz="1200" kern="1200">
        <a:solidFill>
          <a:schemeClr val="tx1"/>
        </a:solidFill>
        <a:latin typeface="Calibri" pitchFamily="34" charset="0"/>
        <a:ea typeface="ＭＳ Ｐゴシック" charset="-128"/>
        <a:cs typeface="+mn-cs"/>
      </a:defRPr>
    </a:lvl2pPr>
    <a:lvl3pPr marL="914400" algn="l" rtl="0" fontAlgn="base">
      <a:spcBef>
        <a:spcPct val="0"/>
      </a:spcBef>
      <a:spcAft>
        <a:spcPct val="0"/>
      </a:spcAft>
      <a:defRPr sz="1200" kern="1200">
        <a:solidFill>
          <a:schemeClr val="tx1"/>
        </a:solidFill>
        <a:latin typeface="Calibri" pitchFamily="34" charset="0"/>
        <a:ea typeface="ＭＳ Ｐゴシック" charset="-128"/>
        <a:cs typeface="+mn-cs"/>
      </a:defRPr>
    </a:lvl3pPr>
    <a:lvl4pPr marL="1371600" algn="l" rtl="0" fontAlgn="base">
      <a:spcBef>
        <a:spcPct val="0"/>
      </a:spcBef>
      <a:spcAft>
        <a:spcPct val="0"/>
      </a:spcAft>
      <a:defRPr sz="1200" kern="1200">
        <a:solidFill>
          <a:schemeClr val="tx1"/>
        </a:solidFill>
        <a:latin typeface="Calibri" pitchFamily="34" charset="0"/>
        <a:ea typeface="ＭＳ Ｐゴシック" charset="-128"/>
        <a:cs typeface="+mn-cs"/>
      </a:defRPr>
    </a:lvl4pPr>
    <a:lvl5pPr marL="1828800" algn="l" rtl="0" fontAlgn="base">
      <a:spcBef>
        <a:spcPct val="0"/>
      </a:spcBef>
      <a:spcAft>
        <a:spcPct val="0"/>
      </a:spcAft>
      <a:defRPr sz="1200" kern="1200">
        <a:solidFill>
          <a:schemeClr val="tx1"/>
        </a:solidFill>
        <a:latin typeface="Calibri"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763853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104232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8"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900" b="1" dirty="0" smtClean="0"/>
              <a:t>Slide Objectives:</a:t>
            </a:r>
          </a:p>
          <a:p>
            <a:pPr marL="171450" indent="-171450">
              <a:buFont typeface="Arial" pitchFamily="34" charset="0"/>
              <a:buChar char="•"/>
            </a:pPr>
            <a:r>
              <a:rPr lang="en-US" sz="900" dirty="0" smtClean="0"/>
              <a:t>Explain</a:t>
            </a:r>
            <a:r>
              <a:rPr lang="en-US" sz="900" baseline="0" dirty="0" smtClean="0"/>
              <a:t> how Microsoft thinks of the cloud</a:t>
            </a:r>
          </a:p>
          <a:p>
            <a:pPr marL="0" indent="0">
              <a:buFont typeface="Arial" pitchFamily="34" charset="0"/>
              <a:buNone/>
            </a:pPr>
            <a:endParaRPr lang="en-US" sz="900" baseline="0" dirty="0" smtClean="0"/>
          </a:p>
          <a:p>
            <a:pPr marL="0" indent="0">
              <a:buFont typeface="Arial" pitchFamily="34" charset="0"/>
              <a:buNone/>
            </a:pPr>
            <a:r>
              <a:rPr lang="en-US" sz="900" b="1" baseline="0" dirty="0" smtClean="0"/>
              <a:t>Speaking Points:</a:t>
            </a:r>
          </a:p>
          <a:p>
            <a:pPr marL="171450" indent="-171450">
              <a:buFont typeface="Arial" pitchFamily="34" charset="0"/>
              <a:buChar char="•"/>
            </a:pPr>
            <a:r>
              <a:rPr lang="en-US" sz="900" dirty="0" smtClean="0"/>
              <a:t>There</a:t>
            </a:r>
            <a:r>
              <a:rPr lang="en-US" sz="900" baseline="0" dirty="0" smtClean="0"/>
              <a:t> are numerous terms and definitions floating around in the industry for “the cloud”, “cloud computing”, “cloud services”, etc.</a:t>
            </a:r>
          </a:p>
          <a:p>
            <a:pPr marL="171450" indent="-171450">
              <a:buFont typeface="Arial" pitchFamily="34" charset="0"/>
              <a:buChar char="•"/>
            </a:pPr>
            <a:r>
              <a:rPr lang="en-US" sz="900" baseline="0" dirty="0" smtClean="0"/>
              <a:t>Microsoft thinks of the cloud as simply an approach to computing that enables applications to be delivered at scale for a variety of workloads and client devices.</a:t>
            </a:r>
            <a:endParaRPr lang="en-US" sz="900" dirty="0" smtClean="0"/>
          </a:p>
          <a:p>
            <a:pPr marL="171450" indent="-171450">
              <a:buFont typeface="Arial" pitchFamily="34" charset="0"/>
              <a:buChar char="•"/>
            </a:pPr>
            <a:r>
              <a:rPr lang="en-US" sz="900" dirty="0" smtClean="0"/>
              <a:t>The cloud can help deliver IT as a standardized service…freeing you up to focus on your business</a:t>
            </a:r>
          </a:p>
          <a:p>
            <a:endParaRPr lang="en-US" sz="9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 common cloud utilization</a:t>
            </a:r>
            <a:r>
              <a:rPr lang="en-US" baseline="0" dirty="0" smtClean="0"/>
              <a:t> patterns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indent="-171450">
              <a:buFont typeface="Arial" pitchFamily="34" charset="0"/>
              <a:buChar char="•"/>
            </a:pPr>
            <a:r>
              <a:rPr lang="en-US" dirty="0" smtClean="0"/>
              <a:t>On/Off</a:t>
            </a:r>
          </a:p>
          <a:p>
            <a:pPr marL="384431" lvl="1" indent="-171450">
              <a:buFont typeface="Arial" pitchFamily="34" charset="0"/>
              <a:buChar char="•"/>
            </a:pPr>
            <a:r>
              <a:rPr lang="en-US" dirty="0" smtClean="0"/>
              <a:t>Application only runs at certain times</a:t>
            </a:r>
          </a:p>
          <a:p>
            <a:pPr marL="384431" lvl="1" indent="-171450">
              <a:buFont typeface="Arial" pitchFamily="34" charset="0"/>
              <a:buChar char="•"/>
            </a:pPr>
            <a:r>
              <a:rPr lang="en-US" dirty="0" smtClean="0"/>
              <a:t>E.g.</a:t>
            </a:r>
            <a:r>
              <a:rPr lang="en-US" baseline="0" dirty="0" smtClean="0"/>
              <a:t> batch processing, running simulation jobs etc…</a:t>
            </a:r>
          </a:p>
          <a:p>
            <a:pPr marL="171450" indent="-171450">
              <a:buFont typeface="Arial" pitchFamily="34" charset="0"/>
              <a:buChar char="•"/>
            </a:pPr>
            <a:r>
              <a:rPr lang="en-US" dirty="0" smtClean="0"/>
              <a:t>Growing fast</a:t>
            </a:r>
          </a:p>
          <a:p>
            <a:pPr marL="384431" lvl="1" indent="-171450">
              <a:buFont typeface="Arial" pitchFamily="34" charset="0"/>
              <a:buChar char="•"/>
            </a:pPr>
            <a:r>
              <a:rPr lang="en-US" dirty="0" smtClean="0"/>
              <a:t>Business growing too fast to be able to use regular hosting approach- cannot procure</a:t>
            </a:r>
            <a:r>
              <a:rPr lang="en-US" baseline="0" dirty="0" smtClean="0"/>
              <a:t> and provision hardware fast enough</a:t>
            </a:r>
          </a:p>
          <a:p>
            <a:pPr marL="384431" lvl="1" indent="-171450">
              <a:buFont typeface="Arial" pitchFamily="34" charset="0"/>
              <a:buChar char="•"/>
            </a:pPr>
            <a:r>
              <a:rPr lang="en-US" baseline="0" dirty="0" smtClean="0"/>
              <a:t>E.g. Startup that goes Viral</a:t>
            </a:r>
          </a:p>
          <a:p>
            <a:pPr marL="171450" indent="-171450">
              <a:buFont typeface="Arial" pitchFamily="34" charset="0"/>
              <a:buChar char="•"/>
            </a:pPr>
            <a:r>
              <a:rPr lang="en-US" baseline="0" dirty="0" smtClean="0"/>
              <a:t>Unpredictable Bursting</a:t>
            </a:r>
          </a:p>
          <a:p>
            <a:pPr marL="384431" lvl="1" indent="-171450">
              <a:buFont typeface="Arial" pitchFamily="34" charset="0"/>
              <a:buChar char="•"/>
            </a:pPr>
            <a:r>
              <a:rPr lang="en-US" baseline="0" dirty="0" smtClean="0"/>
              <a:t>Sudden news event massively increases demand on application</a:t>
            </a:r>
          </a:p>
          <a:p>
            <a:pPr marL="384431" lvl="1" indent="-171450">
              <a:buFont typeface="Arial" pitchFamily="34" charset="0"/>
              <a:buChar char="•"/>
            </a:pPr>
            <a:r>
              <a:rPr lang="en-US" baseline="0" dirty="0" smtClean="0"/>
              <a:t>Ability to scale may be difference between staying up (and making lots of money) and failing due to too much demand</a:t>
            </a:r>
          </a:p>
          <a:p>
            <a:pPr marL="384431" lvl="1" indent="-171450">
              <a:buFont typeface="Arial" pitchFamily="34" charset="0"/>
              <a:buChar char="•"/>
            </a:pPr>
            <a:r>
              <a:rPr lang="en-US" baseline="0" dirty="0" smtClean="0"/>
              <a:t>E.g. Pop Start fan site when the pop star dies</a:t>
            </a:r>
          </a:p>
          <a:p>
            <a:pPr marL="171450" indent="-171450">
              <a:buFont typeface="Arial" pitchFamily="34" charset="0"/>
              <a:buChar char="•"/>
            </a:pPr>
            <a:r>
              <a:rPr lang="en-US" baseline="0" dirty="0" smtClean="0"/>
              <a:t>Predictable Bursting</a:t>
            </a:r>
          </a:p>
          <a:p>
            <a:pPr marL="384431" lvl="1" indent="-171450">
              <a:buFont typeface="Arial" pitchFamily="34" charset="0"/>
              <a:buChar char="•"/>
            </a:pPr>
            <a:r>
              <a:rPr lang="en-US" baseline="0" dirty="0" smtClean="0"/>
              <a:t>Well know periods of peak demands</a:t>
            </a:r>
          </a:p>
          <a:p>
            <a:pPr marL="384431" lvl="1" indent="-171450">
              <a:buFont typeface="Arial" pitchFamily="34" charset="0"/>
              <a:buChar char="•"/>
            </a:pPr>
            <a:r>
              <a:rPr lang="en-US" baseline="0" dirty="0" smtClean="0"/>
              <a:t>e.g. Tickets going on sale for a big rock concert</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407113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a:t>
            </a:r>
            <a:r>
              <a:rPr lang="en-US" b="0" baseline="0" dirty="0" err="1" smtClean="0"/>
              <a:t>IaaS</a:t>
            </a:r>
            <a:r>
              <a:rPr lang="en-US" b="0" baseline="0" dirty="0" smtClean="0"/>
              <a:t>, </a:t>
            </a:r>
            <a:r>
              <a:rPr lang="en-US" b="0" baseline="0" dirty="0" err="1" smtClean="0"/>
              <a:t>PaaS</a:t>
            </a:r>
            <a:r>
              <a:rPr lang="en-US" b="0" baseline="0" dirty="0" smtClean="0"/>
              <a:t>, and </a:t>
            </a:r>
            <a:r>
              <a:rPr lang="en-US" b="0" baseline="0" dirty="0" err="1" smtClean="0"/>
              <a:t>SaaS</a:t>
            </a:r>
            <a:r>
              <a:rPr lang="en-US" b="0" baseline="0" dirty="0" smtClean="0"/>
              <a:t>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err="1" smtClean="0"/>
              <a:t>IaaS</a:t>
            </a:r>
            <a:endParaRPr lang="en-US" baseline="0" dirty="0" smtClean="0"/>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a:t>
            </a:r>
            <a:r>
              <a:rPr lang="en-US" baseline="0" dirty="0" err="1" smtClean="0"/>
              <a:t>IaaS</a:t>
            </a:r>
            <a:r>
              <a:rPr lang="en-US" baseline="0" dirty="0" smtClean="0"/>
              <a:t>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err="1" smtClean="0"/>
              <a:t>PaaS</a:t>
            </a:r>
            <a:endParaRPr lang="en-US" baseline="0" dirty="0" smtClean="0"/>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Platform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a:t>
            </a:r>
            <a:r>
              <a:rPr lang="en-US" baseline="0" dirty="0" err="1" smtClean="0"/>
              <a:t>IaaS</a:t>
            </a:r>
            <a:r>
              <a:rPr lang="en-US" baseline="0" dirty="0" smtClean="0"/>
              <a:t>.</a:t>
            </a:r>
          </a:p>
          <a:p>
            <a:pPr marL="384431" lvl="1" indent="-171450">
              <a:buFont typeface="Arial" pitchFamily="34" charset="0"/>
              <a:buChar char="•"/>
            </a:pPr>
            <a:r>
              <a:rPr lang="en-US" dirty="0" err="1" smtClean="0"/>
              <a:t>PaaS</a:t>
            </a:r>
            <a:r>
              <a:rPr lang="en-US" dirty="0" smtClean="0"/>
              <a:t>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a:t>
            </a:r>
            <a:r>
              <a:rPr lang="en-US" baseline="0" dirty="0" err="1" smtClean="0"/>
              <a:t>PaaS</a:t>
            </a:r>
            <a:r>
              <a:rPr lang="en-US" baseline="0" dirty="0" smtClean="0"/>
              <a:t>,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err="1" smtClean="0"/>
              <a:t>SaaS</a:t>
            </a:r>
            <a:endParaRPr lang="en-US" baseline="0" dirty="0" smtClean="0"/>
          </a:p>
          <a:p>
            <a:pPr marL="384431" lvl="1" indent="-171450">
              <a:buFont typeface="Arial" pitchFamily="34" charset="0"/>
              <a:buChar char="•"/>
            </a:pPr>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p:txBody>
      </p:sp>
      <p:sp>
        <p:nvSpPr>
          <p:cNvPr id="7" name="Slide Number Placeholder 6"/>
          <p:cNvSpPr>
            <a:spLocks noGrp="1"/>
          </p:cNvSpPr>
          <p:nvPr>
            <p:ph type="sldNum" sz="quarter" idx="13"/>
          </p:nvPr>
        </p:nvSpPr>
        <p:spPr>
          <a:xfrm>
            <a:off x="3884613" y="8685213"/>
            <a:ext cx="2971800" cy="457200"/>
          </a:xfrm>
          <a:prstGeom prst="rect">
            <a:avLst/>
          </a:prstGeom>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93764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NZ" sz="900" b="1" kern="1200" dirty="0" smtClean="0">
                <a:solidFill>
                  <a:schemeClr val="tx1"/>
                </a:solidFill>
                <a:effectLst/>
                <a:latin typeface="Segoe UI" pitchFamily="34" charset="0"/>
                <a:ea typeface="+mn-ea"/>
                <a:cs typeface="+mn-cs"/>
              </a:rPr>
              <a:t>Slide Objective</a:t>
            </a:r>
            <a:endParaRPr lang="en-NZ" sz="900" kern="1200" dirty="0" smtClean="0">
              <a:solidFill>
                <a:schemeClr val="tx1"/>
              </a:solidFill>
              <a:effectLst/>
              <a:latin typeface="Segoe UI" pitchFamily="34" charset="0"/>
              <a:ea typeface="+mn-ea"/>
              <a:cs typeface="+mn-cs"/>
            </a:endParaRP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that Microsoft has a long history in running data centres and online applications. Bing, Live, Hotmail etc….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the huge amount of innovation going on at the data </a:t>
            </a:r>
            <a:r>
              <a:rPr lang="en-NZ" sz="900" kern="1200" dirty="0" err="1" smtClean="0">
                <a:solidFill>
                  <a:schemeClr val="tx1"/>
                </a:solidFill>
                <a:effectLst/>
                <a:latin typeface="Segoe UI" pitchFamily="34" charset="0"/>
                <a:ea typeface="+mn-ea"/>
                <a:cs typeface="+mn-cs"/>
              </a:rPr>
              <a:t>center</a:t>
            </a:r>
            <a:r>
              <a:rPr lang="en-NZ" sz="900" kern="1200" dirty="0" smtClean="0">
                <a:solidFill>
                  <a:schemeClr val="tx1"/>
                </a:solidFill>
                <a:effectLst/>
                <a:latin typeface="Segoe UI" pitchFamily="34" charset="0"/>
                <a:ea typeface="+mn-ea"/>
                <a:cs typeface="+mn-cs"/>
              </a:rPr>
              <a:t> level</a:t>
            </a:r>
            <a:br>
              <a:rPr lang="en-NZ" sz="900" kern="1200" dirty="0" smtClean="0">
                <a:solidFill>
                  <a:schemeClr val="tx1"/>
                </a:solidFill>
                <a:effectLst/>
                <a:latin typeface="Segoe UI" pitchFamily="34" charset="0"/>
                <a:ea typeface="+mn-ea"/>
                <a:cs typeface="+mn-cs"/>
              </a:rPr>
            </a:br>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Speaking Points:</a:t>
            </a:r>
            <a:endParaRPr lang="en-NZ" sz="900" kern="1200" dirty="0" smtClean="0">
              <a:solidFill>
                <a:schemeClr val="tx1"/>
              </a:solidFill>
              <a:effectLst/>
              <a:latin typeface="Segoe UI"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NZ" sz="900" kern="1200" dirty="0" smtClean="0">
                <a:solidFill>
                  <a:schemeClr val="tx1"/>
                </a:solidFill>
                <a:effectLst/>
                <a:latin typeface="Segoe UI" pitchFamily="34" charset="0"/>
                <a:ea typeface="+mn-ea"/>
                <a:cs typeface="+mn-cs"/>
              </a:rPr>
              <a:t>Microsoft is one of the largest operators of </a:t>
            </a:r>
            <a:r>
              <a:rPr lang="en-NZ" sz="900" kern="1200" dirty="0" err="1" smtClean="0">
                <a:solidFill>
                  <a:schemeClr val="tx1"/>
                </a:solidFill>
                <a:effectLst/>
                <a:latin typeface="Segoe UI" pitchFamily="34" charset="0"/>
                <a:ea typeface="+mn-ea"/>
                <a:cs typeface="+mn-cs"/>
              </a:rPr>
              <a:t>datacenters</a:t>
            </a:r>
            <a:r>
              <a:rPr lang="en-NZ" sz="900" kern="1200" dirty="0" smtClean="0">
                <a:solidFill>
                  <a:schemeClr val="tx1"/>
                </a:solidFill>
                <a:effectLst/>
                <a:latin typeface="Segoe UI" pitchFamily="34" charset="0"/>
                <a:ea typeface="+mn-ea"/>
                <a:cs typeface="+mn-cs"/>
              </a:rPr>
              <a:t> in the world</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Years of Experience</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Large scale trustworthy environments</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Driving for cost and environmental efficiently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Windows Azure runs in 3 regions and 6 </a:t>
            </a:r>
            <a:r>
              <a:rPr lang="en-NZ" sz="900" kern="1200" dirty="0" err="1" smtClean="0">
                <a:solidFill>
                  <a:schemeClr val="tx1"/>
                </a:solidFill>
                <a:effectLst/>
                <a:latin typeface="Segoe UI" pitchFamily="34" charset="0"/>
                <a:ea typeface="+mn-ea"/>
                <a:cs typeface="+mn-cs"/>
              </a:rPr>
              <a:t>datacenters</a:t>
            </a:r>
            <a:r>
              <a:rPr lang="en-NZ" sz="900" kern="1200" dirty="0" smtClean="0">
                <a:solidFill>
                  <a:schemeClr val="tx1"/>
                </a:solidFill>
                <a:effectLst/>
                <a:latin typeface="Segoe UI" pitchFamily="34" charset="0"/>
                <a:ea typeface="+mn-ea"/>
                <a:cs typeface="+mn-cs"/>
              </a:rPr>
              <a:t> today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Data </a:t>
            </a:r>
            <a:r>
              <a:rPr lang="en-NZ" sz="900" kern="1200" dirty="0" err="1" smtClean="0">
                <a:solidFill>
                  <a:schemeClr val="tx1"/>
                </a:solidFill>
                <a:effectLst/>
                <a:latin typeface="Segoe UI" pitchFamily="34" charset="0"/>
                <a:ea typeface="+mn-ea"/>
                <a:cs typeface="+mn-cs"/>
              </a:rPr>
              <a:t>center</a:t>
            </a:r>
            <a:r>
              <a:rPr lang="en-NZ" sz="900" kern="1200" dirty="0" smtClean="0">
                <a:solidFill>
                  <a:schemeClr val="tx1"/>
                </a:solidFill>
                <a:effectLst/>
                <a:latin typeface="Segoe UI" pitchFamily="34" charset="0"/>
                <a:ea typeface="+mn-ea"/>
                <a:cs typeface="+mn-cs"/>
              </a:rPr>
              <a:t> innovation is driving improved reliability and efficiency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PUE = Power Usage Effectiveness = Total Facility power/IT Systems Power = Indication of efficiency of DC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 1.8 is very good, modern cloud DCs approaching 1.2</a:t>
            </a:r>
          </a:p>
          <a:p>
            <a:pPr marL="177800" indent="-177800">
              <a:buFont typeface="Arial" pitchFamily="34" charset="0"/>
              <a:buChar char="•"/>
            </a:pPr>
            <a:r>
              <a:rPr lang="en-US" sz="900" dirty="0" smtClean="0"/>
              <a:t>Multi-billion dollar datacenter investment</a:t>
            </a:r>
          </a:p>
          <a:p>
            <a:pPr marL="177800" indent="-177800">
              <a:buFont typeface="Arial" pitchFamily="34" charset="0"/>
              <a:buChar char="•"/>
            </a:pPr>
            <a:r>
              <a:rPr lang="en-US" sz="900" dirty="0" smtClean="0"/>
              <a:t>700,000+ square foot Chicago and the 300,000+ square foot Dublin, Ireland data centers</a:t>
            </a:r>
          </a:p>
          <a:p>
            <a:pPr marL="171450" marR="0" lvl="0" indent="-171450">
              <a:lnSpc>
                <a:spcPct val="115000"/>
              </a:lnSpc>
              <a:spcBef>
                <a:spcPts val="0"/>
              </a:spcBef>
              <a:spcAft>
                <a:spcPts val="1000"/>
              </a:spcAft>
              <a:buFont typeface="Arial" pitchFamily="34" charset="0"/>
              <a:buChar char="•"/>
            </a:pPr>
            <a:r>
              <a:rPr lang="en-US" sz="900" dirty="0" smtClean="0">
                <a:effectLst/>
                <a:latin typeface="Calibri"/>
                <a:ea typeface="Calibri"/>
                <a:cs typeface="Times New Roman"/>
              </a:rPr>
              <a:t>Microsoft cloud services provide the </a:t>
            </a:r>
            <a:r>
              <a:rPr lang="en-US" sz="900" b="1" dirty="0" smtClean="0">
                <a:effectLst/>
                <a:latin typeface="Calibri"/>
                <a:ea typeface="Calibri"/>
                <a:cs typeface="Times New Roman"/>
              </a:rPr>
              <a:t>reliability and security you expect</a:t>
            </a:r>
            <a:r>
              <a:rPr lang="en-US" sz="900" dirty="0" smtClean="0">
                <a:effectLst/>
                <a:latin typeface="Calibri"/>
                <a:ea typeface="Calibri"/>
                <a:cs typeface="Times New Roman"/>
              </a:rPr>
              <a:t> for your business: 99.9% uptime SLA, 24/7 support.  </a:t>
            </a:r>
            <a:endParaRPr lang="en-US" sz="1200" dirty="0" smtClean="0">
              <a:effectLst/>
              <a:latin typeface="Calibri"/>
              <a:ea typeface="Calibri"/>
              <a:cs typeface="Times New Roman"/>
            </a:endParaRPr>
          </a:p>
          <a:p>
            <a:pPr marL="171450" indent="-171450">
              <a:buFont typeface="Arial" pitchFamily="34" charset="0"/>
              <a:buChar char="•"/>
            </a:pPr>
            <a:r>
              <a:rPr lang="en-US" sz="900" dirty="0" smtClean="0">
                <a:effectLst/>
                <a:latin typeface="Calibri"/>
                <a:ea typeface="Calibri"/>
              </a:rPr>
              <a:t>Microsoft understands the needs of businesses with respect to security, data privacy, compliance and risk management, and identity and access control. </a:t>
            </a:r>
            <a:r>
              <a:rPr lang="en-US" sz="900" dirty="0" smtClean="0">
                <a:effectLst/>
                <a:latin typeface="Calibri"/>
                <a:ea typeface="Calibri"/>
                <a:cs typeface="Times New Roman"/>
              </a:rPr>
              <a:t>Microsoft datacenters are ISO 27001:2005 accredited, with SAS 70 Type I and Type II attestations.</a:t>
            </a:r>
            <a:r>
              <a:rPr lang="en-US" sz="900" b="1" dirty="0" smtClean="0">
                <a:effectLst/>
                <a:latin typeface="Calibri"/>
                <a:ea typeface="Calibri"/>
                <a:cs typeface="Times New Roman"/>
              </a:rPr>
              <a:t> </a:t>
            </a:r>
          </a:p>
          <a:p>
            <a:pPr rtl="0"/>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Notes:</a:t>
            </a:r>
            <a:endParaRPr lang="en-NZ" sz="900" kern="1200" dirty="0" smtClean="0">
              <a:solidFill>
                <a:schemeClr val="tx1"/>
              </a:solidFill>
              <a:effectLst/>
              <a:latin typeface="Segoe UI" pitchFamily="34" charset="0"/>
              <a:ea typeface="+mn-ea"/>
              <a:cs typeface="+mn-cs"/>
            </a:endParaRPr>
          </a:p>
          <a:p>
            <a:pPr rtl="0"/>
            <a:r>
              <a:rPr lang="en-NZ" sz="900" kern="1200" dirty="0" smtClean="0">
                <a:solidFill>
                  <a:schemeClr val="tx1"/>
                </a:solidFill>
                <a:effectLst/>
                <a:latin typeface="Segoe UI" pitchFamily="34" charset="0"/>
                <a:ea typeface="+mn-ea"/>
                <a:cs typeface="+mn-cs"/>
              </a:rPr>
              <a:t>http://www.globalfoundationservices.com/</a:t>
            </a:r>
          </a:p>
          <a:p>
            <a:pPr rtl="0"/>
            <a:r>
              <a:rPr lang="en-NZ" sz="900" kern="1200" dirty="0" smtClean="0">
                <a:solidFill>
                  <a:schemeClr val="tx1"/>
                </a:solidFill>
                <a:effectLst/>
                <a:latin typeface="Segoe UI" pitchFamily="34" charset="0"/>
                <a:ea typeface="+mn-ea"/>
                <a:cs typeface="+mn-cs"/>
              </a:rPr>
              <a:t>http://blogs.msdn.com/the_power_of_software/archive/2008/06/20/microsoft-s-pue-experience-years-of-experience-reams-of-data.aspx</a:t>
            </a:r>
          </a:p>
          <a:p>
            <a:pPr rtl="0"/>
            <a:r>
              <a:rPr lang="en-NZ" sz="900" kern="1200" dirty="0" smtClean="0">
                <a:solidFill>
                  <a:schemeClr val="tx1"/>
                </a:solidFill>
                <a:effectLst/>
                <a:latin typeface="Segoe UI" pitchFamily="34" charset="0"/>
                <a:ea typeface="+mn-ea"/>
                <a:cs typeface="+mn-cs"/>
              </a:rPr>
              <a:t>http://blogs.msdn.com/the_power_of_software/archive/2008/06/27/part-2-why-is-energy-efficiency-important.aspx</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938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some of the features we’ll walk through in the next few minutes.</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For you as a developer, there are 3 concepts you can</a:t>
            </a:r>
            <a:r>
              <a:rPr lang="nb-NO" baseline="0" dirty="0" smtClean="0"/>
              <a:t> be working with.</a:t>
            </a:r>
          </a:p>
          <a:p>
            <a:endParaRPr lang="nb-NO" baseline="0" dirty="0" smtClean="0"/>
          </a:p>
          <a:p>
            <a:r>
              <a:rPr lang="nb-NO" baseline="0" dirty="0" smtClean="0"/>
              <a:t>Compute – this is were you have your applications.</a:t>
            </a:r>
          </a:p>
          <a:p>
            <a:r>
              <a:rPr lang="nb-NO" baseline="0" dirty="0" smtClean="0"/>
              <a:t>Storage – this is were you store your data</a:t>
            </a:r>
          </a:p>
          <a:p>
            <a:r>
              <a:rPr lang="nb-NO" baseline="0" dirty="0" smtClean="0"/>
              <a:t>AppFabric – this is were you plugin existing infrastructure – Active Directory, ESB, etc...</a:t>
            </a:r>
            <a:endParaRPr lang="nb-NO" dirty="0"/>
          </a:p>
        </p:txBody>
      </p:sp>
    </p:spTree>
    <p:extLst>
      <p:ext uri="{BB962C8B-B14F-4D97-AF65-F5344CB8AC3E}">
        <p14:creationId xmlns:p14="http://schemas.microsoft.com/office/powerpoint/2010/main" val="2848934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next section, we’ll dig a little deeper on storage.</a:t>
            </a:r>
          </a:p>
          <a:p>
            <a:endParaRPr lang="en-US" dirty="0" smtClean="0"/>
          </a:p>
          <a:p>
            <a:r>
              <a:rPr lang="en-US" dirty="0" smtClean="0"/>
              <a:t>Recall there are 3 types of storage.</a:t>
            </a:r>
          </a:p>
          <a:p>
            <a:endParaRPr lang="en-US" dirty="0" smtClean="0"/>
          </a:p>
          <a:p>
            <a:r>
              <a:rPr lang="en-US" dirty="0" smtClean="0"/>
              <a:t>Recall the design point</a:t>
            </a:r>
            <a:r>
              <a:rPr lang="en-US" baseline="0" dirty="0" smtClean="0"/>
              <a:t> is for the cloud, there are 3 replicas of data, and we implement guaranteed consistency. In the future there will be some transaction support and this is why we use guaranteed consistency.</a:t>
            </a:r>
          </a:p>
          <a:p>
            <a:endParaRPr lang="en-US" baseline="0" dirty="0" smtClean="0"/>
          </a:p>
          <a:p>
            <a:r>
              <a:rPr lang="en-US" baseline="0" dirty="0" smtClean="0"/>
              <a:t>Access is via a storage account – you can have multiple storage accounts per project.</a:t>
            </a:r>
          </a:p>
          <a:p>
            <a:endParaRPr lang="en-US" baseline="0" dirty="0" smtClean="0"/>
          </a:p>
          <a:p>
            <a:r>
              <a:rPr lang="en-US" baseline="0" dirty="0" smtClean="0"/>
              <a:t>Although the API is REST, there is a supported .net storage client in the SDK that you can use within your project. This makes working with storage much easier.</a:t>
            </a:r>
          </a:p>
          <a:p>
            <a:endParaRPr lang="en-US" baseline="0" dirty="0" smtClean="0"/>
          </a:p>
          <a:p>
            <a:endParaRPr lang="en-US" dirty="0" smtClean="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104232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37719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6643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8624888" cy="66643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95300" y="4991100"/>
            <a:ext cx="2749550" cy="307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3397250" y="4991100"/>
            <a:ext cx="2749550" cy="307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33925" y="1663700"/>
            <a:ext cx="1412875" cy="64008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95300" y="1663700"/>
            <a:ext cx="4086225" cy="64008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6643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8624888" cy="66643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5359400"/>
            <a:ext cx="5346700" cy="1379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5359400"/>
            <a:ext cx="5346700" cy="1379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2921000"/>
            <a:ext cx="2711450" cy="3817938"/>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2921000"/>
            <a:ext cx="7981950" cy="3817938"/>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3771900" y="2527300"/>
            <a:ext cx="25400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10795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2527300"/>
            <a:ext cx="534670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7772400" y="2527300"/>
            <a:ext cx="200025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9925050" y="2527300"/>
            <a:ext cx="2000250" cy="6108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3850" y="152400"/>
            <a:ext cx="2711450" cy="84836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1079500" y="152400"/>
            <a:ext cx="7981950" cy="8483600"/>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152400"/>
            <a:ext cx="2925762" cy="8559800"/>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152400"/>
            <a:ext cx="8624888" cy="8559800"/>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smtClean="0"/>
              <a:t>Click to edit Master subtitle style</a:t>
            </a:r>
            <a:endParaRPr lang="en-US"/>
          </a:p>
        </p:txBody>
      </p:sp>
    </p:spTree>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sz="half" idx="1"/>
          </p:nvPr>
        </p:nvSpPr>
        <p:spPr>
          <a:xfrm>
            <a:off x="1079500" y="876300"/>
            <a:ext cx="5346700" cy="800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6578600" y="876300"/>
            <a:ext cx="5346700" cy="800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Tree>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486775"/>
          </a:xfrm>
          <a:prstGeom prst="rect">
            <a:avLst/>
          </a:prstGeom>
        </p:spPr>
        <p:txBody>
          <a:bodyPr vert="eaVert"/>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a:xfrm>
            <a:off x="650875" y="390525"/>
            <a:ext cx="8624888" cy="848677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Tree>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Tree>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atin typeface="Calibri" pitchFamily="34" charset="0"/>
              </a:defRPr>
            </a:lvl1pPr>
          </a:lstStyle>
          <a:p>
            <a:r>
              <a:rPr lang="nb-NO" dirty="0" smtClean="0"/>
              <a:t>Click to edit Master title style</a:t>
            </a:r>
            <a:endParaRPr lang="en-US" dirty="0"/>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lvl1pPr>
              <a:defRPr>
                <a:latin typeface="Calibri" pitchFamily="34" charset="0"/>
              </a:defRPr>
            </a:lvl1pPr>
          </a:lstStyle>
          <a:p>
            <a:r>
              <a:rPr lang="nb-NO" dirty="0" smtClean="0"/>
              <a:t>Click to edit Master title style</a:t>
            </a:r>
            <a:endParaRPr lang="en-US" dirty="0"/>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nb-NO"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dirty="0" smtClean="0"/>
              <a:t>Click to edit Master subtitle style</a:t>
            </a:r>
            <a:endParaRPr lang="en-US" dirty="0"/>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Tree>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dirty="0"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Tree>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dirty="0" smtClean="0"/>
              <a:t>Click to edit Master text styles</a:t>
            </a:r>
          </a:p>
        </p:txBody>
      </p:sp>
    </p:spTree>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nb-NO" dirty="0" smtClean="0"/>
              <a:t>Click to edit Master text styles</a:t>
            </a:r>
          </a:p>
          <a:p>
            <a:pPr lvl="1"/>
            <a:r>
              <a:rPr lang="nb-NO" dirty="0" smtClean="0"/>
              <a:t>Second level</a:t>
            </a:r>
          </a:p>
          <a:p>
            <a:pPr lvl="2"/>
            <a:r>
              <a:rPr lang="nb-NO" dirty="0" smtClean="0"/>
              <a:t>Third level</a:t>
            </a:r>
          </a:p>
          <a:p>
            <a:pPr lvl="3"/>
            <a:r>
              <a:rPr lang="nb-NO" dirty="0" smtClean="0"/>
              <a:t>Fourth level</a:t>
            </a:r>
          </a:p>
          <a:p>
            <a:pPr lvl="4"/>
            <a:r>
              <a:rPr lang="nb-NO" dirty="0" smtClean="0"/>
              <a:t>Fifth level</a:t>
            </a:r>
            <a:endParaRPr lang="en-US" dirty="0"/>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2.jpe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2.jpe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2.jpe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theme" Target="../theme/theme13.xml"/><Relationship Id="rId13" Type="http://schemas.openxmlformats.org/officeDocument/2006/relationships/image" Target="../media/image2.jpe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2.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2.jpe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2.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2.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2.jpe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2.jpe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1026" name="Rectangle 2"/>
          <p:cNvSpPr>
            <a:spLocks noGrp="1" noChangeArrowheads="1"/>
          </p:cNvSpPr>
          <p:nvPr>
            <p:ph type="body" idx="1"/>
          </p:nvPr>
        </p:nvSpPr>
        <p:spPr bwMode="auto">
          <a:xfrm>
            <a:off x="1079500" y="2527300"/>
            <a:ext cx="108458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8524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1pPr>
      <a:lvl2pPr marL="1377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2pPr>
      <a:lvl3pPr marL="1885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3pPr>
      <a:lvl4pPr marL="2411413"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4pPr>
      <a:lvl5pPr marL="29352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5pPr>
      <a:lvl6pPr marL="3392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849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06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764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10242" name="Rectangle 2"/>
          <p:cNvSpPr>
            <a:spLocks noGrp="1" noChangeArrowheads="1"/>
          </p:cNvSpPr>
          <p:nvPr>
            <p:ph type="body" idx="1"/>
          </p:nvPr>
        </p:nvSpPr>
        <p:spPr bwMode="auto">
          <a:xfrm>
            <a:off x="1079500" y="2527300"/>
            <a:ext cx="52324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bwMode="auto">
          <a:xfrm>
            <a:off x="1079500" y="7480300"/>
            <a:ext cx="10845800" cy="1460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3600">
          <a:solidFill>
            <a:schemeClr val="tx1"/>
          </a:solidFill>
          <a:latin typeface="+mn-lt"/>
          <a:ea typeface="+mn-ea"/>
          <a:cs typeface="+mn-cs"/>
          <a:sym typeface="American Typewriter" charset="0"/>
        </a:defRPr>
      </a:lvl1pPr>
      <a:lvl2pPr algn="ctr" rtl="0" fontAlgn="base">
        <a:spcBef>
          <a:spcPct val="0"/>
        </a:spcBef>
        <a:spcAft>
          <a:spcPct val="0"/>
        </a:spcAft>
        <a:defRPr sz="3600">
          <a:solidFill>
            <a:schemeClr val="tx1"/>
          </a:solidFill>
          <a:latin typeface="+mn-lt"/>
          <a:ea typeface="+mn-ea"/>
          <a:cs typeface="+mn-cs"/>
          <a:sym typeface="American Typewriter" charset="0"/>
        </a:defRPr>
      </a:lvl2pPr>
      <a:lvl3pPr algn="ctr" rtl="0" fontAlgn="base">
        <a:spcBef>
          <a:spcPct val="0"/>
        </a:spcBef>
        <a:spcAft>
          <a:spcPct val="0"/>
        </a:spcAft>
        <a:defRPr sz="3600">
          <a:solidFill>
            <a:schemeClr val="tx1"/>
          </a:solidFill>
          <a:latin typeface="+mn-lt"/>
          <a:ea typeface="+mn-ea"/>
          <a:cs typeface="+mn-cs"/>
          <a:sym typeface="American Typewriter" charset="0"/>
        </a:defRPr>
      </a:lvl3pPr>
      <a:lvl4pPr algn="ctr" rtl="0" fontAlgn="base">
        <a:spcBef>
          <a:spcPct val="0"/>
        </a:spcBef>
        <a:spcAft>
          <a:spcPct val="0"/>
        </a:spcAft>
        <a:defRPr sz="3600">
          <a:solidFill>
            <a:schemeClr val="tx1"/>
          </a:solidFill>
          <a:latin typeface="+mn-lt"/>
          <a:ea typeface="+mn-ea"/>
          <a:cs typeface="+mn-cs"/>
          <a:sym typeface="American Typewriter" charset="0"/>
        </a:defRPr>
      </a:lvl4pPr>
      <a:lvl5pPr algn="ctr" rtl="0" fontAlgn="base">
        <a:spcBef>
          <a:spcPct val="0"/>
        </a:spcBef>
        <a:spcAft>
          <a:spcPct val="0"/>
        </a:spcAft>
        <a:defRPr sz="3600">
          <a:solidFill>
            <a:schemeClr val="tx1"/>
          </a:solidFill>
          <a:latin typeface="+mn-lt"/>
          <a:ea typeface="+mn-ea"/>
          <a:cs typeface="+mn-cs"/>
          <a:sym typeface="American Typewriter" charset="0"/>
        </a:defRPr>
      </a:lvl5pPr>
      <a:lvl6pPr marL="457200" algn="ctr" rtl="0" fontAlgn="base">
        <a:spcBef>
          <a:spcPct val="0"/>
        </a:spcBef>
        <a:spcAft>
          <a:spcPct val="0"/>
        </a:spcAft>
        <a:defRPr sz="3600">
          <a:solidFill>
            <a:schemeClr val="tx1"/>
          </a:solidFill>
          <a:latin typeface="+mn-lt"/>
          <a:ea typeface="+mn-ea"/>
          <a:cs typeface="+mn-cs"/>
          <a:sym typeface="American Typewriter" charset="0"/>
        </a:defRPr>
      </a:lvl6pPr>
      <a:lvl7pPr marL="914400" algn="ctr" rtl="0" fontAlgn="base">
        <a:spcBef>
          <a:spcPct val="0"/>
        </a:spcBef>
        <a:spcAft>
          <a:spcPct val="0"/>
        </a:spcAft>
        <a:defRPr sz="3600">
          <a:solidFill>
            <a:schemeClr val="tx1"/>
          </a:solidFill>
          <a:latin typeface="+mn-lt"/>
          <a:ea typeface="+mn-ea"/>
          <a:cs typeface="+mn-cs"/>
          <a:sym typeface="American Typewriter" charset="0"/>
        </a:defRPr>
      </a:lvl7pPr>
      <a:lvl8pPr marL="1371600" algn="ctr" rtl="0" fontAlgn="base">
        <a:spcBef>
          <a:spcPct val="0"/>
        </a:spcBef>
        <a:spcAft>
          <a:spcPct val="0"/>
        </a:spcAft>
        <a:defRPr sz="3600">
          <a:solidFill>
            <a:schemeClr val="tx1"/>
          </a:solidFill>
          <a:latin typeface="+mn-lt"/>
          <a:ea typeface="+mn-ea"/>
          <a:cs typeface="+mn-cs"/>
          <a:sym typeface="American Typewriter" charset="0"/>
        </a:defRPr>
      </a:lvl8pPr>
      <a:lvl9pPr marL="1828800" algn="ctr" rtl="0" fontAlgn="base">
        <a:spcBef>
          <a:spcPct val="0"/>
        </a:spcBef>
        <a:spcAft>
          <a:spcPct val="0"/>
        </a:spcAft>
        <a:defRPr sz="36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495300" y="1663700"/>
            <a:ext cx="5651500" cy="33020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dirty="0">
                <a:sym typeface="American Typewriter" charset="0"/>
              </a:rPr>
              <a:t>Click to edit Master title style</a:t>
            </a:r>
          </a:p>
        </p:txBody>
      </p:sp>
      <p:sp>
        <p:nvSpPr>
          <p:cNvPr id="12290" name="Rectangle 2"/>
          <p:cNvSpPr>
            <a:spLocks noGrp="1" noChangeArrowheads="1"/>
          </p:cNvSpPr>
          <p:nvPr>
            <p:ph type="body" idx="1"/>
          </p:nvPr>
        </p:nvSpPr>
        <p:spPr bwMode="auto">
          <a:xfrm>
            <a:off x="495300" y="4991100"/>
            <a:ext cx="5651500" cy="30734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5000">
          <a:solidFill>
            <a:srgbClr val="7E8484"/>
          </a:solidFill>
          <a:latin typeface="Calibri" pitchFamily="34" charset="0"/>
          <a:ea typeface="+mn-ea"/>
          <a:cs typeface="+mn-cs"/>
          <a:sym typeface="American Typewriter" charset="0"/>
        </a:defRPr>
      </a:lvl1pPr>
      <a:lvl2pPr algn="ctr" rtl="0" fontAlgn="base">
        <a:spcBef>
          <a:spcPct val="0"/>
        </a:spcBef>
        <a:spcAft>
          <a:spcPct val="0"/>
        </a:spcAft>
        <a:defRPr sz="5000">
          <a:solidFill>
            <a:srgbClr val="7E8484"/>
          </a:solidFill>
          <a:latin typeface="Calibri" pitchFamily="34" charset="0"/>
          <a:ea typeface="+mn-ea"/>
          <a:cs typeface="+mn-cs"/>
          <a:sym typeface="American Typewriter" charset="0"/>
        </a:defRPr>
      </a:lvl2pPr>
      <a:lvl3pPr algn="ctr" rtl="0" fontAlgn="base">
        <a:spcBef>
          <a:spcPct val="0"/>
        </a:spcBef>
        <a:spcAft>
          <a:spcPct val="0"/>
        </a:spcAft>
        <a:defRPr sz="5000">
          <a:solidFill>
            <a:srgbClr val="7E8484"/>
          </a:solidFill>
          <a:latin typeface="Calibri" pitchFamily="34" charset="0"/>
          <a:ea typeface="+mn-ea"/>
          <a:cs typeface="+mn-cs"/>
          <a:sym typeface="American Typewriter" charset="0"/>
        </a:defRPr>
      </a:lvl3pPr>
      <a:lvl4pPr algn="ctr" rtl="0" fontAlgn="base">
        <a:spcBef>
          <a:spcPct val="0"/>
        </a:spcBef>
        <a:spcAft>
          <a:spcPct val="0"/>
        </a:spcAft>
        <a:defRPr sz="5000">
          <a:solidFill>
            <a:srgbClr val="7E8484"/>
          </a:solidFill>
          <a:latin typeface="Calibri" pitchFamily="34" charset="0"/>
          <a:ea typeface="+mn-ea"/>
          <a:cs typeface="+mn-cs"/>
          <a:sym typeface="American Typewriter" charset="0"/>
        </a:defRPr>
      </a:lvl4pPr>
      <a:lvl5pPr algn="ctr" rtl="0" fontAlgn="base">
        <a:spcBef>
          <a:spcPct val="0"/>
        </a:spcBef>
        <a:spcAft>
          <a:spcPct val="0"/>
        </a:spcAft>
        <a:defRPr sz="5000">
          <a:solidFill>
            <a:srgbClr val="7E8484"/>
          </a:solidFill>
          <a:latin typeface="Calibri" pitchFamily="34" charset="0"/>
          <a:ea typeface="+mn-ea"/>
          <a:cs typeface="+mn-cs"/>
          <a:sym typeface="American Typewriter" charset="0"/>
        </a:defRPr>
      </a:lvl5pPr>
      <a:lvl6pPr marL="457200" algn="ctr" rtl="0" fontAlgn="base">
        <a:spcBef>
          <a:spcPct val="0"/>
        </a:spcBef>
        <a:spcAft>
          <a:spcPct val="0"/>
        </a:spcAft>
        <a:defRPr sz="5000">
          <a:solidFill>
            <a:srgbClr val="7E8484"/>
          </a:solidFill>
          <a:latin typeface="+mn-lt"/>
          <a:ea typeface="+mn-ea"/>
          <a:cs typeface="+mn-cs"/>
          <a:sym typeface="American Typewriter" charset="0"/>
        </a:defRPr>
      </a:lvl6pPr>
      <a:lvl7pPr marL="914400" algn="ctr" rtl="0" fontAlgn="base">
        <a:spcBef>
          <a:spcPct val="0"/>
        </a:spcBef>
        <a:spcAft>
          <a:spcPct val="0"/>
        </a:spcAft>
        <a:defRPr sz="5000">
          <a:solidFill>
            <a:srgbClr val="7E8484"/>
          </a:solidFill>
          <a:latin typeface="+mn-lt"/>
          <a:ea typeface="+mn-ea"/>
          <a:cs typeface="+mn-cs"/>
          <a:sym typeface="American Typewriter" charset="0"/>
        </a:defRPr>
      </a:lvl7pPr>
      <a:lvl8pPr marL="1371600" algn="ctr" rtl="0" fontAlgn="base">
        <a:spcBef>
          <a:spcPct val="0"/>
        </a:spcBef>
        <a:spcAft>
          <a:spcPct val="0"/>
        </a:spcAft>
        <a:defRPr sz="5000">
          <a:solidFill>
            <a:srgbClr val="7E8484"/>
          </a:solidFill>
          <a:latin typeface="+mn-lt"/>
          <a:ea typeface="+mn-ea"/>
          <a:cs typeface="+mn-cs"/>
          <a:sym typeface="American Typewriter" charset="0"/>
        </a:defRPr>
      </a:lvl8pPr>
      <a:lvl9pPr marL="1828800" algn="ctr" rtl="0" fontAlgn="base">
        <a:spcBef>
          <a:spcPct val="0"/>
        </a:spcBef>
        <a:spcAft>
          <a:spcPct val="0"/>
        </a:spcAft>
        <a:defRPr sz="5000">
          <a:solidFill>
            <a:srgbClr val="7E8484"/>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1079500" y="7480300"/>
            <a:ext cx="10845800" cy="1460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3600">
          <a:solidFill>
            <a:schemeClr val="tx1"/>
          </a:solidFill>
          <a:latin typeface="+mn-lt"/>
          <a:ea typeface="+mn-ea"/>
          <a:cs typeface="+mn-cs"/>
          <a:sym typeface="American Typewriter" charset="0"/>
        </a:defRPr>
      </a:lvl1pPr>
      <a:lvl2pPr algn="ctr" rtl="0" fontAlgn="base">
        <a:spcBef>
          <a:spcPct val="0"/>
        </a:spcBef>
        <a:spcAft>
          <a:spcPct val="0"/>
        </a:spcAft>
        <a:defRPr sz="3600">
          <a:solidFill>
            <a:schemeClr val="tx1"/>
          </a:solidFill>
          <a:latin typeface="+mn-lt"/>
          <a:ea typeface="+mn-ea"/>
          <a:cs typeface="+mn-cs"/>
          <a:sym typeface="American Typewriter" charset="0"/>
        </a:defRPr>
      </a:lvl2pPr>
      <a:lvl3pPr algn="ctr" rtl="0" fontAlgn="base">
        <a:spcBef>
          <a:spcPct val="0"/>
        </a:spcBef>
        <a:spcAft>
          <a:spcPct val="0"/>
        </a:spcAft>
        <a:defRPr sz="3600">
          <a:solidFill>
            <a:schemeClr val="tx1"/>
          </a:solidFill>
          <a:latin typeface="+mn-lt"/>
          <a:ea typeface="+mn-ea"/>
          <a:cs typeface="+mn-cs"/>
          <a:sym typeface="American Typewriter" charset="0"/>
        </a:defRPr>
      </a:lvl3pPr>
      <a:lvl4pPr algn="ctr" rtl="0" fontAlgn="base">
        <a:spcBef>
          <a:spcPct val="0"/>
        </a:spcBef>
        <a:spcAft>
          <a:spcPct val="0"/>
        </a:spcAft>
        <a:defRPr sz="3600">
          <a:solidFill>
            <a:schemeClr val="tx1"/>
          </a:solidFill>
          <a:latin typeface="+mn-lt"/>
          <a:ea typeface="+mn-ea"/>
          <a:cs typeface="+mn-cs"/>
          <a:sym typeface="American Typewriter" charset="0"/>
        </a:defRPr>
      </a:lvl4pPr>
      <a:lvl5pPr algn="ctr" rtl="0" fontAlgn="base">
        <a:spcBef>
          <a:spcPct val="0"/>
        </a:spcBef>
        <a:spcAft>
          <a:spcPct val="0"/>
        </a:spcAft>
        <a:defRPr sz="3600">
          <a:solidFill>
            <a:schemeClr val="tx1"/>
          </a:solidFill>
          <a:latin typeface="+mn-lt"/>
          <a:ea typeface="+mn-ea"/>
          <a:cs typeface="+mn-cs"/>
          <a:sym typeface="American Typewriter" charset="0"/>
        </a:defRPr>
      </a:lvl5pPr>
      <a:lvl6pPr marL="457200" algn="ctr" rtl="0" fontAlgn="base">
        <a:spcBef>
          <a:spcPct val="0"/>
        </a:spcBef>
        <a:spcAft>
          <a:spcPct val="0"/>
        </a:spcAft>
        <a:defRPr sz="3600">
          <a:solidFill>
            <a:schemeClr val="tx1"/>
          </a:solidFill>
          <a:latin typeface="+mn-lt"/>
          <a:ea typeface="+mn-ea"/>
          <a:cs typeface="+mn-cs"/>
          <a:sym typeface="American Typewriter" charset="0"/>
        </a:defRPr>
      </a:lvl6pPr>
      <a:lvl7pPr marL="914400" algn="ctr" rtl="0" fontAlgn="base">
        <a:spcBef>
          <a:spcPct val="0"/>
        </a:spcBef>
        <a:spcAft>
          <a:spcPct val="0"/>
        </a:spcAft>
        <a:defRPr sz="3600">
          <a:solidFill>
            <a:schemeClr val="tx1"/>
          </a:solidFill>
          <a:latin typeface="+mn-lt"/>
          <a:ea typeface="+mn-ea"/>
          <a:cs typeface="+mn-cs"/>
          <a:sym typeface="American Typewriter" charset="0"/>
        </a:defRPr>
      </a:lvl7pPr>
      <a:lvl8pPr marL="1371600" algn="ctr" rtl="0" fontAlgn="base">
        <a:spcBef>
          <a:spcPct val="0"/>
        </a:spcBef>
        <a:spcAft>
          <a:spcPct val="0"/>
        </a:spcAft>
        <a:defRPr sz="3600">
          <a:solidFill>
            <a:schemeClr val="tx1"/>
          </a:solidFill>
          <a:latin typeface="+mn-lt"/>
          <a:ea typeface="+mn-ea"/>
          <a:cs typeface="+mn-cs"/>
          <a:sym typeface="American Typewriter" charset="0"/>
        </a:defRPr>
      </a:lvl8pPr>
      <a:lvl9pPr marL="1828800" algn="ctr" rtl="0" fontAlgn="base">
        <a:spcBef>
          <a:spcPct val="0"/>
        </a:spcBef>
        <a:spcAft>
          <a:spcPct val="0"/>
        </a:spcAft>
        <a:defRPr sz="36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079500" y="2921000"/>
            <a:ext cx="10845800" cy="24130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dirty="0">
                <a:sym typeface="American Typewriter" charset="0"/>
              </a:rPr>
              <a:t>Click to edit Master title style</a:t>
            </a:r>
          </a:p>
        </p:txBody>
      </p:sp>
      <p:sp>
        <p:nvSpPr>
          <p:cNvPr id="2050" name="Rectangle 2"/>
          <p:cNvSpPr>
            <a:spLocks noGrp="1" noChangeArrowheads="1"/>
          </p:cNvSpPr>
          <p:nvPr>
            <p:ph type="body" idx="1"/>
          </p:nvPr>
        </p:nvSpPr>
        <p:spPr bwMode="auto">
          <a:xfrm>
            <a:off x="1079500" y="5359400"/>
            <a:ext cx="10845800" cy="1379538"/>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algn="ctr" rtl="0" fontAlgn="base">
        <a:spcBef>
          <a:spcPct val="0"/>
        </a:spcBef>
        <a:spcAft>
          <a:spcPct val="0"/>
        </a:spcAft>
        <a:defRPr sz="4200">
          <a:solidFill>
            <a:srgbClr val="7E8484"/>
          </a:solidFill>
          <a:latin typeface="Calibri" pitchFamily="34" charset="0"/>
          <a:ea typeface="+mn-ea"/>
          <a:cs typeface="+mn-cs"/>
          <a:sym typeface="American Typewriter" charset="0"/>
        </a:defRPr>
      </a:lvl1pPr>
      <a:lvl2pPr algn="ctr" rtl="0" fontAlgn="base">
        <a:spcBef>
          <a:spcPct val="0"/>
        </a:spcBef>
        <a:spcAft>
          <a:spcPct val="0"/>
        </a:spcAft>
        <a:defRPr sz="4200">
          <a:solidFill>
            <a:srgbClr val="7E8484"/>
          </a:solidFill>
          <a:latin typeface="Calibri" pitchFamily="34" charset="0"/>
          <a:ea typeface="+mn-ea"/>
          <a:cs typeface="+mn-cs"/>
          <a:sym typeface="American Typewriter" charset="0"/>
        </a:defRPr>
      </a:lvl2pPr>
      <a:lvl3pPr algn="ctr" rtl="0" fontAlgn="base">
        <a:spcBef>
          <a:spcPct val="0"/>
        </a:spcBef>
        <a:spcAft>
          <a:spcPct val="0"/>
        </a:spcAft>
        <a:defRPr sz="4200">
          <a:solidFill>
            <a:srgbClr val="7E8484"/>
          </a:solidFill>
          <a:latin typeface="Calibri" pitchFamily="34" charset="0"/>
          <a:ea typeface="+mn-ea"/>
          <a:cs typeface="+mn-cs"/>
          <a:sym typeface="American Typewriter" charset="0"/>
        </a:defRPr>
      </a:lvl3pPr>
      <a:lvl4pPr algn="ctr" rtl="0" fontAlgn="base">
        <a:spcBef>
          <a:spcPct val="0"/>
        </a:spcBef>
        <a:spcAft>
          <a:spcPct val="0"/>
        </a:spcAft>
        <a:defRPr sz="4200">
          <a:solidFill>
            <a:srgbClr val="7E8484"/>
          </a:solidFill>
          <a:latin typeface="Calibri" pitchFamily="34" charset="0"/>
          <a:ea typeface="+mn-ea"/>
          <a:cs typeface="+mn-cs"/>
          <a:sym typeface="American Typewriter" charset="0"/>
        </a:defRPr>
      </a:lvl4pPr>
      <a:lvl5pPr algn="ctr" rtl="0" fontAlgn="base">
        <a:spcBef>
          <a:spcPct val="0"/>
        </a:spcBef>
        <a:spcAft>
          <a:spcPct val="0"/>
        </a:spcAft>
        <a:defRPr sz="4200">
          <a:solidFill>
            <a:srgbClr val="7E8484"/>
          </a:solidFill>
          <a:latin typeface="Calibri" pitchFamily="34" charset="0"/>
          <a:ea typeface="+mn-ea"/>
          <a:cs typeface="+mn-cs"/>
          <a:sym typeface="American Typewriter" charset="0"/>
        </a:defRPr>
      </a:lvl5pPr>
      <a:lvl6pPr marL="457200" algn="ctr" rtl="0" fontAlgn="base">
        <a:spcBef>
          <a:spcPct val="0"/>
        </a:spcBef>
        <a:spcAft>
          <a:spcPct val="0"/>
        </a:spcAft>
        <a:defRPr sz="4200">
          <a:solidFill>
            <a:srgbClr val="7E8484"/>
          </a:solidFill>
          <a:latin typeface="+mn-lt"/>
          <a:ea typeface="+mn-ea"/>
          <a:cs typeface="+mn-cs"/>
          <a:sym typeface="American Typewriter" charset="0"/>
        </a:defRPr>
      </a:lvl6pPr>
      <a:lvl7pPr marL="914400" algn="ctr" rtl="0" fontAlgn="base">
        <a:spcBef>
          <a:spcPct val="0"/>
        </a:spcBef>
        <a:spcAft>
          <a:spcPct val="0"/>
        </a:spcAft>
        <a:defRPr sz="4200">
          <a:solidFill>
            <a:srgbClr val="7E8484"/>
          </a:solidFill>
          <a:latin typeface="+mn-lt"/>
          <a:ea typeface="+mn-ea"/>
          <a:cs typeface="+mn-cs"/>
          <a:sym typeface="American Typewriter" charset="0"/>
        </a:defRPr>
      </a:lvl7pPr>
      <a:lvl8pPr marL="1371600" algn="ctr" rtl="0" fontAlgn="base">
        <a:spcBef>
          <a:spcPct val="0"/>
        </a:spcBef>
        <a:spcAft>
          <a:spcPct val="0"/>
        </a:spcAft>
        <a:defRPr sz="4200">
          <a:solidFill>
            <a:srgbClr val="7E8484"/>
          </a:solidFill>
          <a:latin typeface="+mn-lt"/>
          <a:ea typeface="+mn-ea"/>
          <a:cs typeface="+mn-cs"/>
          <a:sym typeface="American Typewriter" charset="0"/>
        </a:defRPr>
      </a:lvl8pPr>
      <a:lvl9pPr marL="1828800" algn="ctr" rtl="0" fontAlgn="base">
        <a:spcBef>
          <a:spcPct val="0"/>
        </a:spcBef>
        <a:spcAft>
          <a:spcPct val="0"/>
        </a:spcAft>
        <a:defRPr sz="4200">
          <a:solidFill>
            <a:srgbClr val="7E8484"/>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3074" name="Rectangle 2"/>
          <p:cNvSpPr>
            <a:spLocks noGrp="1" noChangeArrowheads="1"/>
          </p:cNvSpPr>
          <p:nvPr>
            <p:ph type="body" idx="1"/>
          </p:nvPr>
        </p:nvSpPr>
        <p:spPr bwMode="auto">
          <a:xfrm>
            <a:off x="1079500" y="2527300"/>
            <a:ext cx="10845800" cy="61087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4098" name="Rectangle 2"/>
          <p:cNvSpPr>
            <a:spLocks noGrp="1" noChangeArrowheads="1"/>
          </p:cNvSpPr>
          <p:nvPr>
            <p:ph type="body" idx="1"/>
          </p:nvPr>
        </p:nvSpPr>
        <p:spPr bwMode="auto">
          <a:xfrm>
            <a:off x="1079500" y="2527300"/>
            <a:ext cx="52324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
        <p:nvSpPr>
          <p:cNvPr id="5122" name="Rectangle 2"/>
          <p:cNvSpPr>
            <a:spLocks noGrp="1" noChangeArrowheads="1"/>
          </p:cNvSpPr>
          <p:nvPr>
            <p:ph type="body" idx="1"/>
          </p:nvPr>
        </p:nvSpPr>
        <p:spPr bwMode="auto">
          <a:xfrm>
            <a:off x="7772400" y="2527300"/>
            <a:ext cx="4152900" cy="61087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7508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1pPr>
      <a:lvl2pPr marL="1276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2pPr>
      <a:lvl3pPr marL="1784350" indent="-460375"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3pPr>
      <a:lvl4pPr marL="2308225"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4pPr>
      <a:lvl5pPr marL="2833688" indent="-458788" algn="l" rtl="0" fontAlgn="base">
        <a:spcBef>
          <a:spcPts val="3200"/>
        </a:spcBef>
        <a:spcAft>
          <a:spcPct val="0"/>
        </a:spcAft>
        <a:buSzPct val="120000"/>
        <a:buFont typeface="American Typewriter" charset="0"/>
        <a:buChar char="•"/>
        <a:defRPr sz="3200">
          <a:solidFill>
            <a:schemeClr val="tx1"/>
          </a:solidFill>
          <a:latin typeface="Calibri" pitchFamily="34" charset="0"/>
          <a:ea typeface="+mn-ea"/>
          <a:cs typeface="+mn-cs"/>
          <a:sym typeface="American Typewriter" charset="0"/>
        </a:defRPr>
      </a:lvl5pPr>
      <a:lvl6pPr marL="32908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6pPr>
      <a:lvl7pPr marL="37480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7pPr>
      <a:lvl8pPr marL="42052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8pPr>
      <a:lvl9pPr marL="4662488" indent="-458788" algn="l" rtl="0" fontAlgn="base">
        <a:spcBef>
          <a:spcPts val="3200"/>
        </a:spcBef>
        <a:spcAft>
          <a:spcPct val="0"/>
        </a:spcAft>
        <a:buSzPct val="120000"/>
        <a:buFont typeface="American Typewriter" charset="0"/>
        <a:buChar char="•"/>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079500" y="152400"/>
            <a:ext cx="10845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txStyles>
    <p:title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90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1pPr>
      <a:lvl2pPr marL="1428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2pPr>
      <a:lvl3pPr marL="1936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3pPr>
      <a:lvl4pPr marL="2462213"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4pPr>
      <a:lvl5pPr marL="2986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5pPr>
      <a:lvl6pPr marL="344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900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57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814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body" idx="1"/>
          </p:nvPr>
        </p:nvSpPr>
        <p:spPr bwMode="auto">
          <a:xfrm>
            <a:off x="1079500" y="876300"/>
            <a:ext cx="10845800" cy="8001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text styles</a:t>
            </a:r>
          </a:p>
          <a:p>
            <a:pPr lvl="1"/>
            <a:r>
              <a:rPr lang="en-US" dirty="0">
                <a:sym typeface="American Typewriter" charset="0"/>
              </a:rPr>
              <a:t>Second level</a:t>
            </a:r>
          </a:p>
          <a:p>
            <a:pPr lvl="2"/>
            <a:r>
              <a:rPr lang="en-US" dirty="0">
                <a:sym typeface="American Typewriter" charset="0"/>
              </a:rPr>
              <a:t>Third level</a:t>
            </a:r>
          </a:p>
          <a:p>
            <a:pPr lvl="3"/>
            <a:r>
              <a:rPr lang="en-US" dirty="0">
                <a:sym typeface="American Typewriter" charset="0"/>
              </a:rPr>
              <a:t>Fourth level</a:t>
            </a:r>
          </a:p>
          <a:p>
            <a:pPr lvl="4"/>
            <a:r>
              <a:rPr lang="en-US" dirty="0">
                <a:sym typeface="American Typewriter" charset="0"/>
              </a:rPr>
              <a:t>Fifth level</a:t>
            </a:r>
          </a:p>
        </p:txBody>
      </p:sp>
    </p:spTree>
  </p:cSld>
  <p:clrMap bg1="dk2" tx1="lt1" bg2="dk1"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txStyles>
    <p:titleStyle>
      <a:lvl1pPr algn="ctr" rtl="0" fontAlgn="base">
        <a:spcBef>
          <a:spcPct val="0"/>
        </a:spcBef>
        <a:spcAft>
          <a:spcPct val="0"/>
        </a:spcAft>
        <a:defRPr sz="7000">
          <a:solidFill>
            <a:schemeClr val="tx1"/>
          </a:solidFill>
          <a:latin typeface="+mj-lt"/>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8524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1pPr>
      <a:lvl2pPr marL="1377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2pPr>
      <a:lvl3pPr marL="1885950"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3pPr>
      <a:lvl4pPr marL="2411413" indent="-561975"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4pPr>
      <a:lvl5pPr marL="2935288" indent="-560388" algn="l" rtl="0" fontAlgn="base">
        <a:spcBef>
          <a:spcPts val="3200"/>
        </a:spcBef>
        <a:spcAft>
          <a:spcPct val="0"/>
        </a:spcAft>
        <a:buSzPct val="120000"/>
        <a:buFont typeface="American Typewriter" charset="0"/>
        <a:buChar char="•"/>
        <a:defRPr sz="4200">
          <a:solidFill>
            <a:schemeClr val="tx1"/>
          </a:solidFill>
          <a:latin typeface="Calibri" pitchFamily="34" charset="0"/>
          <a:ea typeface="+mn-ea"/>
          <a:cs typeface="+mn-cs"/>
          <a:sym typeface="American Typewriter" charset="0"/>
        </a:defRPr>
      </a:lvl5pPr>
      <a:lvl6pPr marL="3392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849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06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764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txStyles>
    <p:titleStyle>
      <a:lvl1pPr algn="ctr" rtl="0" fontAlgn="base">
        <a:spcBef>
          <a:spcPct val="0"/>
        </a:spcBef>
        <a:spcAft>
          <a:spcPct val="0"/>
        </a:spcAft>
        <a:defRPr sz="7000">
          <a:solidFill>
            <a:schemeClr val="tx1"/>
          </a:solidFill>
          <a:latin typeface="+mj-lt"/>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90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1pPr>
      <a:lvl2pPr marL="1428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2pPr>
      <a:lvl3pPr marL="1936750"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3pPr>
      <a:lvl4pPr marL="2462213" indent="-561975"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4pPr>
      <a:lvl5pPr marL="29860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5pPr>
      <a:lvl6pPr marL="34432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6pPr>
      <a:lvl7pPr marL="39004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7pPr>
      <a:lvl8pPr marL="43576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8pPr>
      <a:lvl9pPr marL="4814888" indent="-560388" algn="l" rtl="0" fontAlgn="base">
        <a:spcBef>
          <a:spcPts val="3200"/>
        </a:spcBef>
        <a:spcAft>
          <a:spcPct val="0"/>
        </a:spcAft>
        <a:buSzPct val="120000"/>
        <a:buFont typeface="American Typewriter" charset="0"/>
        <a:buChar char="•"/>
        <a:defRPr sz="4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079500" y="2971800"/>
            <a:ext cx="10845800" cy="3810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dirty="0">
                <a:sym typeface="American Typewriter" charset="0"/>
              </a:rPr>
              <a:t>Click to edit Master title style</a:t>
            </a:r>
          </a:p>
        </p:txBody>
      </p:sp>
    </p:spTree>
  </p:cSld>
  <p:clrMap bg1="dk2" tx1="lt1" bg2="dk1"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txStyles>
    <p:titleStyle>
      <a:lvl1pPr algn="ctr" rtl="0" fontAlgn="base">
        <a:spcBef>
          <a:spcPct val="0"/>
        </a:spcBef>
        <a:spcAft>
          <a:spcPct val="0"/>
        </a:spcAft>
        <a:defRPr sz="8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8000">
          <a:solidFill>
            <a:schemeClr val="tx1"/>
          </a:solidFill>
          <a:latin typeface="American Typewriter" charset="0"/>
          <a:ea typeface="ヒラギノ明朝 ProN W3" charset="-128"/>
          <a:cs typeface="ヒラギノ明朝 ProN W3" charset="-128"/>
          <a:sym typeface="American Typewriter" charset="0"/>
        </a:defRPr>
      </a:lvl9pPr>
    </p:titleStyle>
    <p:bodyStyle>
      <a:lvl1pPr marL="323850" indent="-323850" algn="ctr" rtl="0" fontAlgn="base">
        <a:spcBef>
          <a:spcPct val="0"/>
        </a:spcBef>
        <a:spcAft>
          <a:spcPct val="0"/>
        </a:spcAft>
        <a:defRPr sz="3200">
          <a:solidFill>
            <a:schemeClr val="tx1"/>
          </a:solidFill>
          <a:latin typeface="+mn-lt"/>
          <a:ea typeface="+mn-ea"/>
          <a:cs typeface="+mn-cs"/>
          <a:sym typeface="American Typewriter" charset="0"/>
        </a:defRPr>
      </a:lvl1pPr>
      <a:lvl2pPr marL="323850" indent="-323850" algn="ctr" rtl="0" fontAlgn="base">
        <a:spcBef>
          <a:spcPct val="0"/>
        </a:spcBef>
        <a:spcAft>
          <a:spcPct val="0"/>
        </a:spcAft>
        <a:defRPr sz="3200">
          <a:solidFill>
            <a:schemeClr val="tx1"/>
          </a:solidFill>
          <a:latin typeface="+mn-lt"/>
          <a:ea typeface="+mn-ea"/>
          <a:cs typeface="+mn-cs"/>
          <a:sym typeface="American Typewriter" charset="0"/>
        </a:defRPr>
      </a:lvl2pPr>
      <a:lvl3pPr marL="323850" indent="-323850" algn="ctr" rtl="0" fontAlgn="base">
        <a:spcBef>
          <a:spcPct val="0"/>
        </a:spcBef>
        <a:spcAft>
          <a:spcPct val="0"/>
        </a:spcAft>
        <a:defRPr sz="3200">
          <a:solidFill>
            <a:schemeClr val="tx1"/>
          </a:solidFill>
          <a:latin typeface="+mn-lt"/>
          <a:ea typeface="+mn-ea"/>
          <a:cs typeface="+mn-cs"/>
          <a:sym typeface="American Typewriter" charset="0"/>
        </a:defRPr>
      </a:lvl3pPr>
      <a:lvl4pPr marL="323850" indent="-323850" algn="ctr" rtl="0" fontAlgn="base">
        <a:spcBef>
          <a:spcPct val="0"/>
        </a:spcBef>
        <a:spcAft>
          <a:spcPct val="0"/>
        </a:spcAft>
        <a:defRPr sz="3200">
          <a:solidFill>
            <a:schemeClr val="tx1"/>
          </a:solidFill>
          <a:latin typeface="+mn-lt"/>
          <a:ea typeface="+mn-ea"/>
          <a:cs typeface="+mn-cs"/>
          <a:sym typeface="American Typewriter" charset="0"/>
        </a:defRPr>
      </a:lvl4pPr>
      <a:lvl5pPr marL="323850" indent="-323850" algn="ctr" rtl="0" fontAlgn="base">
        <a:spcBef>
          <a:spcPct val="0"/>
        </a:spcBef>
        <a:spcAft>
          <a:spcPct val="0"/>
        </a:spcAft>
        <a:defRPr sz="3200">
          <a:solidFill>
            <a:schemeClr val="tx1"/>
          </a:solidFill>
          <a:latin typeface="+mn-lt"/>
          <a:ea typeface="+mn-ea"/>
          <a:cs typeface="+mn-cs"/>
          <a:sym typeface="American Typewriter" charset="0"/>
        </a:defRPr>
      </a:lvl5pPr>
      <a:lvl6pPr marL="781050" indent="-323850" algn="ctr" rtl="0" fontAlgn="base">
        <a:spcBef>
          <a:spcPct val="0"/>
        </a:spcBef>
        <a:spcAft>
          <a:spcPct val="0"/>
        </a:spcAft>
        <a:defRPr sz="3200">
          <a:solidFill>
            <a:schemeClr val="tx1"/>
          </a:solidFill>
          <a:latin typeface="+mn-lt"/>
          <a:ea typeface="+mn-ea"/>
          <a:cs typeface="+mn-cs"/>
          <a:sym typeface="American Typewriter" charset="0"/>
        </a:defRPr>
      </a:lvl6pPr>
      <a:lvl7pPr marL="1238250" indent="-323850" algn="ctr" rtl="0" fontAlgn="base">
        <a:spcBef>
          <a:spcPct val="0"/>
        </a:spcBef>
        <a:spcAft>
          <a:spcPct val="0"/>
        </a:spcAft>
        <a:defRPr sz="3200">
          <a:solidFill>
            <a:schemeClr val="tx1"/>
          </a:solidFill>
          <a:latin typeface="+mn-lt"/>
          <a:ea typeface="+mn-ea"/>
          <a:cs typeface="+mn-cs"/>
          <a:sym typeface="American Typewriter" charset="0"/>
        </a:defRPr>
      </a:lvl7pPr>
      <a:lvl8pPr marL="1695450" indent="-323850" algn="ctr" rtl="0" fontAlgn="base">
        <a:spcBef>
          <a:spcPct val="0"/>
        </a:spcBef>
        <a:spcAft>
          <a:spcPct val="0"/>
        </a:spcAft>
        <a:defRPr sz="3200">
          <a:solidFill>
            <a:schemeClr val="tx1"/>
          </a:solidFill>
          <a:latin typeface="+mn-lt"/>
          <a:ea typeface="+mn-ea"/>
          <a:cs typeface="+mn-cs"/>
          <a:sym typeface="American Typewriter" charset="0"/>
        </a:defRPr>
      </a:lvl8pPr>
      <a:lvl9pPr marL="2152650" indent="-323850" algn="ctr" rtl="0" fontAlgn="base">
        <a:spcBef>
          <a:spcPct val="0"/>
        </a:spcBef>
        <a:spcAft>
          <a:spcPct val="0"/>
        </a:spcAft>
        <a:defRPr sz="3200">
          <a:solidFill>
            <a:schemeClr val="tx1"/>
          </a:solidFill>
          <a:latin typeface="+mn-lt"/>
          <a:ea typeface="+mn-ea"/>
          <a:cs typeface="+mn-cs"/>
          <a:sym typeface="American Typewriter"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image" Target="../media/image3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 Type="http://schemas.microsoft.com/office/2007/relationships/media" Target="file://localhost/Users/einari/Documents/Courses/Azure/AzureIntroDay.ppt_media/01%20Obscured%20By%20Clouds-1.mov" TargetMode="External"/><Relationship Id="rId2" Type="http://schemas.openxmlformats.org/officeDocument/2006/relationships/video" Target="file://localhost/Users/einari/Documents/Courses/Azure/AzureIntroDay.ppt_media/01%20Obscured%20By%20Clouds-1.mov" TargetMode="External"/><Relationship Id="rId3" Type="http://schemas.openxmlformats.org/officeDocument/2006/relationships/slideLayout" Target="../slideLayouts/slideLayout13.xml"/><Relationship Id="rId4" Type="http://schemas.openxmlformats.org/officeDocument/2006/relationships/notesSlide" Target="../notesSlides/notesSlide1.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hyperlink" Target="mailto:einar@dolittle.com" TargetMode="External"/><Relationship Id="rId9" Type="http://schemas.openxmlformats.org/officeDocument/2006/relationships/image" Target="../media/image6.png"/><Relationship Id="rId10"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www.microsoft.com/downloads/details.aspx?FamilyID=413E88F8-5966-4A83-B309-53B7B77EDF78&amp;displaylang=en" TargetMode="Externa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hyperlink" Target="http://www.azur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5736" y="8765232"/>
            <a:ext cx="12241360" cy="584776"/>
          </a:xfrm>
          <a:prstGeom prst="rect">
            <a:avLst/>
          </a:prstGeom>
        </p:spPr>
        <p:txBody>
          <a:bodyPr wrap="square">
            <a:spAutoFit/>
          </a:bodyPr>
          <a:lstStyle/>
          <a:p>
            <a:r>
              <a:rPr lang="en-US" sz="3200" dirty="0"/>
              <a:t>http://</a:t>
            </a:r>
            <a:r>
              <a:rPr lang="en-US" sz="3200" dirty="0" err="1"/>
              <a:t>www.youtube.com</a:t>
            </a:r>
            <a:r>
              <a:rPr lang="en-US" sz="3200" dirty="0"/>
              <a:t>/</a:t>
            </a:r>
            <a:r>
              <a:rPr lang="en-US" sz="3200" dirty="0" err="1"/>
              <a:t>watch?v</a:t>
            </a:r>
            <a:r>
              <a:rPr lang="en-US" sz="3200" dirty="0"/>
              <a:t>=8E8Wy3An3jA</a:t>
            </a:r>
          </a:p>
        </p:txBody>
      </p:sp>
      <p:pic>
        <p:nvPicPr>
          <p:cNvPr id="4" name="Picture 3" descr="microsoft-chicago-containers.jpg"/>
          <p:cNvPicPr>
            <a:picLocks noChangeAspect="1"/>
          </p:cNvPicPr>
          <p:nvPr/>
        </p:nvPicPr>
        <p:blipFill>
          <a:blip r:embed="rId2"/>
          <a:stretch>
            <a:fillRect/>
          </a:stretch>
        </p:blipFill>
        <p:spPr>
          <a:xfrm>
            <a:off x="381720" y="556320"/>
            <a:ext cx="4700836" cy="3528392"/>
          </a:xfrm>
          <a:prstGeom prst="rect">
            <a:avLst/>
          </a:prstGeom>
          <a:effectLst>
            <a:outerShdw blurRad="50800" dist="38100" dir="18900000" algn="tr">
              <a:srgbClr val="000000">
                <a:alpha val="43000"/>
              </a:srgbClr>
            </a:outerShdw>
          </a:effectLst>
          <a:scene3d>
            <a:camera prst="perspectiveFront"/>
            <a:lightRig rig="threePt" dir="t"/>
          </a:scene3d>
        </p:spPr>
      </p:pic>
      <p:pic>
        <p:nvPicPr>
          <p:cNvPr id="6" name="Picture 5"/>
          <p:cNvPicPr>
            <a:picLocks noChangeAspect="1"/>
          </p:cNvPicPr>
          <p:nvPr/>
        </p:nvPicPr>
        <p:blipFill>
          <a:blip r:embed="rId3"/>
          <a:stretch>
            <a:fillRect/>
          </a:stretch>
        </p:blipFill>
        <p:spPr>
          <a:xfrm>
            <a:off x="1893888" y="1060376"/>
            <a:ext cx="4739365" cy="7109048"/>
          </a:xfrm>
          <a:prstGeom prst="rect">
            <a:avLst/>
          </a:prstGeom>
        </p:spPr>
      </p:pic>
      <p:pic>
        <p:nvPicPr>
          <p:cNvPr id="5" name="Picture 4"/>
          <p:cNvPicPr>
            <a:picLocks noChangeAspect="1"/>
          </p:cNvPicPr>
          <p:nvPr/>
        </p:nvPicPr>
        <p:blipFill>
          <a:blip r:embed="rId4"/>
          <a:stretch>
            <a:fillRect/>
          </a:stretch>
        </p:blipFill>
        <p:spPr>
          <a:xfrm>
            <a:off x="3910112" y="1852464"/>
            <a:ext cx="4536504" cy="6804757"/>
          </a:xfrm>
          <a:prstGeom prst="rect">
            <a:avLst/>
          </a:prstGeom>
        </p:spPr>
      </p:pic>
      <p:pic>
        <p:nvPicPr>
          <p:cNvPr id="7" name="Picture 6"/>
          <p:cNvPicPr>
            <a:picLocks noChangeAspect="1"/>
          </p:cNvPicPr>
          <p:nvPr/>
        </p:nvPicPr>
        <p:blipFill>
          <a:blip r:embed="rId5"/>
          <a:stretch>
            <a:fillRect/>
          </a:stretch>
        </p:blipFill>
        <p:spPr>
          <a:xfrm>
            <a:off x="5350272" y="4156720"/>
            <a:ext cx="6858000" cy="4572000"/>
          </a:xfrm>
          <a:prstGeom prst="rect">
            <a:avLst/>
          </a:prstGeom>
        </p:spPr>
      </p:pic>
    </p:spTree>
    <p:extLst>
      <p:ext uri="{BB962C8B-B14F-4D97-AF65-F5344CB8AC3E}">
        <p14:creationId xmlns:p14="http://schemas.microsoft.com/office/powerpoint/2010/main" val="26942473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sp>
        <p:nvSpPr>
          <p:cNvPr id="22530" name="Rectangle 2"/>
          <p:cNvSpPr>
            <a:spLocks noGrp="1" noChangeArrowheads="1"/>
          </p:cNvSpPr>
          <p:nvPr>
            <p:ph idx="1"/>
          </p:nvPr>
        </p:nvSpPr>
        <p:spPr>
          <a:ln/>
        </p:spPr>
        <p:txBody>
          <a:bodyPr/>
          <a:lstStyle/>
          <a:p>
            <a:r>
              <a:rPr lang="en-US" sz="3200" dirty="0" smtClean="0"/>
              <a:t>Automated Service Management</a:t>
            </a:r>
          </a:p>
          <a:p>
            <a:r>
              <a:rPr lang="en-US" sz="3200" dirty="0" smtClean="0"/>
              <a:t>Compute</a:t>
            </a:r>
          </a:p>
          <a:p>
            <a:r>
              <a:rPr lang="en-US" sz="3200" dirty="0" smtClean="0"/>
              <a:t>Storage</a:t>
            </a:r>
          </a:p>
          <a:p>
            <a:r>
              <a:rPr lang="en-US" sz="3200" dirty="0" smtClean="0"/>
              <a:t>Developer Experience</a:t>
            </a:r>
          </a:p>
        </p:txBody>
      </p:sp>
      <p:pic>
        <p:nvPicPr>
          <p:cNvPr id="22531" name="Picture 3"/>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
        <p:nvSpPr>
          <p:cNvPr id="22532"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smtClean="0">
                <a:solidFill>
                  <a:srgbClr val="D8A171"/>
                </a:solidFill>
                <a:latin typeface="Calibri" pitchFamily="34" charset="0"/>
                <a:ea typeface="American Typewriter" charset="0"/>
                <a:cs typeface="Calibri" pitchFamily="34" charset="0"/>
              </a:rPr>
              <a:t>Features</a:t>
            </a:r>
            <a:endParaRPr lang="en-US" dirty="0">
              <a:solidFill>
                <a:srgbClr val="D8A171"/>
              </a:solidFill>
              <a:latin typeface="Calibri" pitchFamily="34" charset="0"/>
              <a:ea typeface="American Typewriter" charset="0"/>
              <a:cs typeface="Calibri" pitchFamily="34" charset="0"/>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loud.png"/>
          <p:cNvPicPr>
            <a:picLocks noChangeAspect="1"/>
          </p:cNvPicPr>
          <p:nvPr/>
        </p:nvPicPr>
        <p:blipFill>
          <a:blip r:embed="rId3"/>
          <a:stretch>
            <a:fillRect/>
          </a:stretch>
        </p:blipFill>
        <p:spPr>
          <a:xfrm>
            <a:off x="1397000" y="1524000"/>
            <a:ext cx="10210800" cy="10210800"/>
          </a:xfrm>
          <a:prstGeom prst="rect">
            <a:avLst/>
          </a:prstGeom>
        </p:spPr>
      </p:pic>
      <p:sp>
        <p:nvSpPr>
          <p:cNvPr id="24577"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4579" name="Picture 3"/>
          <p:cNvPicPr>
            <a:picLocks noChangeAspect="1" noChangeArrowheads="1"/>
          </p:cNvPicPr>
          <p:nvPr/>
        </p:nvPicPr>
        <p:blipFill>
          <a:blip r:embed="rId4"/>
          <a:srcRect/>
          <a:stretch>
            <a:fillRect/>
          </a:stretch>
        </p:blipFill>
        <p:spPr bwMode="auto">
          <a:xfrm>
            <a:off x="876300" y="393700"/>
            <a:ext cx="1625600" cy="1625600"/>
          </a:xfrm>
          <a:prstGeom prst="rect">
            <a:avLst/>
          </a:prstGeom>
          <a:noFill/>
          <a:ln w="12700" cap="flat">
            <a:noFill/>
            <a:miter lim="800000"/>
            <a:headEnd/>
            <a:tailEnd/>
          </a:ln>
        </p:spPr>
      </p:pic>
      <p:sp>
        <p:nvSpPr>
          <p:cNvPr id="6" name="Rounded Rectangle 5"/>
          <p:cNvSpPr/>
          <p:nvPr/>
        </p:nvSpPr>
        <p:spPr bwMode="auto">
          <a:xfrm>
            <a:off x="3454400" y="3733800"/>
            <a:ext cx="3061253" cy="149087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solidFill>
                  <a:srgbClr val="FFFFFF"/>
                </a:solidFill>
                <a:effectLst>
                  <a:outerShdw blurRad="38100" dist="38100" dir="2700000" algn="tl">
                    <a:srgbClr val="000000">
                      <a:alpha val="43137"/>
                    </a:srgbClr>
                  </a:outerShdw>
                </a:effectLst>
                <a:latin typeface="Calibri" pitchFamily="34" charset="0"/>
              </a:rPr>
              <a:t>Compute</a:t>
            </a:r>
          </a:p>
        </p:txBody>
      </p:sp>
      <p:sp>
        <p:nvSpPr>
          <p:cNvPr id="8" name="Rounded Rectangle 7"/>
          <p:cNvSpPr/>
          <p:nvPr/>
        </p:nvSpPr>
        <p:spPr bwMode="auto">
          <a:xfrm>
            <a:off x="6959600" y="3733800"/>
            <a:ext cx="3061253" cy="149087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solidFill>
                  <a:srgbClr val="FFFFFF"/>
                </a:solidFill>
                <a:effectLst>
                  <a:outerShdw blurRad="38100" dist="38100" dir="2700000" algn="tl">
                    <a:srgbClr val="000000">
                      <a:alpha val="43137"/>
                    </a:srgbClr>
                  </a:outerShdw>
                </a:effectLst>
                <a:latin typeface="Calibri" pitchFamily="34" charset="0"/>
              </a:rPr>
              <a:t>Storage</a:t>
            </a:r>
          </a:p>
        </p:txBody>
      </p:sp>
      <p:sp>
        <p:nvSpPr>
          <p:cNvPr id="9" name="Rounded Rectangle 8"/>
          <p:cNvSpPr/>
          <p:nvPr/>
        </p:nvSpPr>
        <p:spPr bwMode="auto">
          <a:xfrm>
            <a:off x="4902200" y="5410200"/>
            <a:ext cx="3061253" cy="149087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solidFill>
                  <a:srgbClr val="FFFFFF"/>
                </a:solidFill>
                <a:effectLst>
                  <a:outerShdw blurRad="38100" dist="38100" dir="2700000" algn="tl">
                    <a:srgbClr val="000000">
                      <a:alpha val="43137"/>
                    </a:srgbClr>
                  </a:outerShdw>
                </a:effectLst>
                <a:latin typeface="Calibri" pitchFamily="34" charset="0"/>
              </a:rPr>
              <a:t>AppFabric</a:t>
            </a:r>
            <a:endParaRPr lang="en-US" sz="4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7" name="Rounded Rectangle 6"/>
          <p:cNvSpPr/>
          <p:nvPr/>
        </p:nvSpPr>
        <p:spPr>
          <a:xfrm>
            <a:off x="5207000" y="8153400"/>
            <a:ext cx="2590800" cy="1143000"/>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smtClean="0">
                <a:latin typeface="Calibri"/>
                <a:cs typeface="Calibri"/>
              </a:rPr>
              <a:t>Developer</a:t>
            </a:r>
          </a:p>
          <a:p>
            <a:pPr algn="ctr"/>
            <a:r>
              <a:rPr lang="en-US" sz="2400" b="1" dirty="0" smtClean="0">
                <a:latin typeface="Calibri"/>
                <a:cs typeface="Calibri"/>
              </a:rPr>
              <a:t>SDK</a:t>
            </a: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The tools</a:t>
            </a:r>
          </a:p>
        </p:txBody>
      </p:sp>
      <p:sp>
        <p:nvSpPr>
          <p:cNvPr id="30722" name="Rectangle 2"/>
          <p:cNvSpPr>
            <a:spLocks noGrp="1" noChangeArrowheads="1"/>
          </p:cNvSpPr>
          <p:nvPr>
            <p:ph idx="1"/>
          </p:nvPr>
        </p:nvSpPr>
        <p:spPr>
          <a:ln/>
        </p:spPr>
        <p:txBody>
          <a:bodyPr/>
          <a:lstStyle/>
          <a:p>
            <a:pPr marL="903288"/>
            <a:r>
              <a:rPr lang="en-US" dirty="0">
                <a:latin typeface="Calibri"/>
                <a:cs typeface="Calibri"/>
              </a:rPr>
              <a:t>Visual Studio 2008</a:t>
            </a:r>
          </a:p>
          <a:p>
            <a:pPr marL="903288"/>
            <a:r>
              <a:rPr lang="en-US" dirty="0">
                <a:latin typeface="Calibri"/>
                <a:cs typeface="Calibri"/>
              </a:rPr>
              <a:t>Visual Studio 2010</a:t>
            </a:r>
          </a:p>
          <a:p>
            <a:pPr marL="903288"/>
            <a:r>
              <a:rPr lang="en-US" dirty="0">
                <a:latin typeface="Calibri"/>
                <a:cs typeface="Calibri"/>
              </a:rPr>
              <a:t>Azure SDK</a:t>
            </a:r>
          </a:p>
        </p:txBody>
      </p:sp>
      <p:pic>
        <p:nvPicPr>
          <p:cNvPr id="30723"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2476500" y="152400"/>
            <a:ext cx="9448800" cy="2095500"/>
          </a:xfrm>
          <a:ln/>
        </p:spPr>
        <p:txBody>
          <a:bodyPr/>
          <a:lstStyle/>
          <a:p>
            <a:pPr algn="l"/>
            <a:r>
              <a:rPr lang="en-US" sz="6000" dirty="0" smtClean="0">
                <a:latin typeface="Calibri" pitchFamily="34" charset="0"/>
                <a:cs typeface="Calibri" pitchFamily="34" charset="0"/>
              </a:rPr>
              <a:t>SQL Azure</a:t>
            </a:r>
            <a:endParaRPr lang="en-US" sz="6000" dirty="0">
              <a:latin typeface="Calibri" pitchFamily="34" charset="0"/>
              <a:cs typeface="Calibri" pitchFamily="34" charset="0"/>
            </a:endParaRPr>
          </a:p>
        </p:txBody>
      </p:sp>
      <p:sp>
        <p:nvSpPr>
          <p:cNvPr id="23556"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sz="3600" dirty="0" smtClean="0">
                <a:solidFill>
                  <a:srgbClr val="D8A171"/>
                </a:solidFill>
                <a:latin typeface="Calibri" pitchFamily="34" charset="0"/>
                <a:ea typeface="American Typewriter" charset="0"/>
                <a:cs typeface="Calibri" pitchFamily="34" charset="0"/>
              </a:rPr>
              <a:t>Database Replicas</a:t>
            </a:r>
            <a:endParaRPr lang="en-US" sz="3600" dirty="0">
              <a:solidFill>
                <a:srgbClr val="D8A171"/>
              </a:solidFill>
              <a:latin typeface="Calibri" pitchFamily="34" charset="0"/>
              <a:ea typeface="American Typewriter" charset="0"/>
              <a:cs typeface="Calibri" pitchFamily="34" charset="0"/>
            </a:endParaRPr>
          </a:p>
        </p:txBody>
      </p:sp>
      <p:pic>
        <p:nvPicPr>
          <p:cNvPr id="6" name="Picture 5" descr="server.png"/>
          <p:cNvPicPr>
            <a:picLocks noChangeAspect="1"/>
          </p:cNvPicPr>
          <p:nvPr/>
        </p:nvPicPr>
        <p:blipFill>
          <a:blip r:embed="rId2"/>
          <a:stretch>
            <a:fillRect/>
          </a:stretch>
        </p:blipFill>
        <p:spPr>
          <a:xfrm>
            <a:off x="9321800" y="2971800"/>
            <a:ext cx="1626052" cy="1626052"/>
          </a:xfrm>
          <a:prstGeom prst="rect">
            <a:avLst/>
          </a:prstGeom>
        </p:spPr>
      </p:pic>
      <p:pic>
        <p:nvPicPr>
          <p:cNvPr id="7" name="Picture 6" descr="server.png"/>
          <p:cNvPicPr>
            <a:picLocks noChangeAspect="1"/>
          </p:cNvPicPr>
          <p:nvPr/>
        </p:nvPicPr>
        <p:blipFill>
          <a:blip r:embed="rId2"/>
          <a:stretch>
            <a:fillRect/>
          </a:stretch>
        </p:blipFill>
        <p:spPr>
          <a:xfrm>
            <a:off x="9398000" y="4800600"/>
            <a:ext cx="1626052" cy="1626052"/>
          </a:xfrm>
          <a:prstGeom prst="rect">
            <a:avLst/>
          </a:prstGeom>
        </p:spPr>
      </p:pic>
      <p:pic>
        <p:nvPicPr>
          <p:cNvPr id="8" name="Picture 7" descr="server.png"/>
          <p:cNvPicPr>
            <a:picLocks noChangeAspect="1"/>
          </p:cNvPicPr>
          <p:nvPr/>
        </p:nvPicPr>
        <p:blipFill>
          <a:blip r:embed="rId2"/>
          <a:stretch>
            <a:fillRect/>
          </a:stretch>
        </p:blipFill>
        <p:spPr>
          <a:xfrm>
            <a:off x="9398000" y="6629400"/>
            <a:ext cx="1626052" cy="1626052"/>
          </a:xfrm>
          <a:prstGeom prst="rect">
            <a:avLst/>
          </a:prstGeom>
        </p:spPr>
      </p:pic>
      <p:pic>
        <p:nvPicPr>
          <p:cNvPr id="9" name="Picture 8" descr="server.png"/>
          <p:cNvPicPr>
            <a:picLocks noChangeAspect="1"/>
          </p:cNvPicPr>
          <p:nvPr/>
        </p:nvPicPr>
        <p:blipFill>
          <a:blip r:embed="rId2"/>
          <a:stretch>
            <a:fillRect/>
          </a:stretch>
        </p:blipFill>
        <p:spPr>
          <a:xfrm>
            <a:off x="6197600" y="4495800"/>
            <a:ext cx="1626052" cy="1626052"/>
          </a:xfrm>
          <a:prstGeom prst="rect">
            <a:avLst/>
          </a:prstGeom>
        </p:spPr>
      </p:pic>
      <p:cxnSp>
        <p:nvCxnSpPr>
          <p:cNvPr id="18" name="Straight Arrow Connector 17"/>
          <p:cNvCxnSpPr/>
          <p:nvPr/>
        </p:nvCxnSpPr>
        <p:spPr bwMode="auto">
          <a:xfrm flipV="1">
            <a:off x="7493000" y="3657600"/>
            <a:ext cx="2209800" cy="1524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bwMode="auto">
          <a:xfrm>
            <a:off x="7493000" y="5257800"/>
            <a:ext cx="2209800" cy="381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sp>
        <p:nvSpPr>
          <p:cNvPr id="28" name="Right Arrow 27"/>
          <p:cNvSpPr/>
          <p:nvPr/>
        </p:nvSpPr>
        <p:spPr bwMode="auto">
          <a:xfrm>
            <a:off x="5511800" y="5029200"/>
            <a:ext cx="838200" cy="6096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tx1"/>
              </a:solidFill>
              <a:latin typeface="Calibri" pitchFamily="34" charset="0"/>
            </a:endParaRPr>
          </a:p>
        </p:txBody>
      </p:sp>
      <p:pic>
        <p:nvPicPr>
          <p:cNvPr id="29" name="Picture 28" descr="cloud.png"/>
          <p:cNvPicPr>
            <a:picLocks noChangeAspect="1"/>
          </p:cNvPicPr>
          <p:nvPr/>
        </p:nvPicPr>
        <p:blipFill>
          <a:blip r:embed="rId3"/>
          <a:stretch>
            <a:fillRect/>
          </a:stretch>
        </p:blipFill>
        <p:spPr>
          <a:xfrm>
            <a:off x="3759200" y="4800600"/>
            <a:ext cx="1626052" cy="1626052"/>
          </a:xfrm>
          <a:prstGeom prst="rect">
            <a:avLst/>
          </a:prstGeom>
        </p:spPr>
      </p:pic>
      <p:pic>
        <p:nvPicPr>
          <p:cNvPr id="30" name="Picture 29" descr="workplace.png"/>
          <p:cNvPicPr>
            <a:picLocks noChangeAspect="1"/>
          </p:cNvPicPr>
          <p:nvPr/>
        </p:nvPicPr>
        <p:blipFill>
          <a:blip r:embed="rId4"/>
          <a:stretch>
            <a:fillRect/>
          </a:stretch>
        </p:blipFill>
        <p:spPr>
          <a:xfrm>
            <a:off x="1701800" y="4419600"/>
            <a:ext cx="1626052" cy="1626052"/>
          </a:xfrm>
          <a:prstGeom prst="rect">
            <a:avLst/>
          </a:prstGeom>
        </p:spPr>
      </p:pic>
      <p:pic>
        <p:nvPicPr>
          <p:cNvPr id="31" name="Picture 2"/>
          <p:cNvPicPr>
            <a:picLocks noChangeAspect="1" noChangeArrowheads="1"/>
          </p:cNvPicPr>
          <p:nvPr/>
        </p:nvPicPr>
        <p:blipFill>
          <a:blip r:embed="rId5"/>
          <a:srcRect/>
          <a:stretch>
            <a:fillRect/>
          </a:stretch>
        </p:blipFill>
        <p:spPr bwMode="auto">
          <a:xfrm>
            <a:off x="6197600" y="6248400"/>
            <a:ext cx="1625600" cy="1625600"/>
          </a:xfrm>
          <a:prstGeom prst="rect">
            <a:avLst/>
          </a:prstGeom>
          <a:noFill/>
          <a:ln w="12700" cap="flat">
            <a:noFill/>
            <a:miter lim="800000"/>
            <a:headEnd/>
            <a:tailEnd/>
          </a:ln>
        </p:spPr>
      </p:pic>
      <p:pic>
        <p:nvPicPr>
          <p:cNvPr id="32" name="Picture 2"/>
          <p:cNvPicPr>
            <a:picLocks noChangeAspect="1" noChangeArrowheads="1"/>
          </p:cNvPicPr>
          <p:nvPr/>
        </p:nvPicPr>
        <p:blipFill>
          <a:blip r:embed="rId5"/>
          <a:srcRect/>
          <a:stretch>
            <a:fillRect/>
          </a:stretch>
        </p:blipFill>
        <p:spPr bwMode="auto">
          <a:xfrm>
            <a:off x="10922000" y="2971800"/>
            <a:ext cx="1625600" cy="1625600"/>
          </a:xfrm>
          <a:prstGeom prst="rect">
            <a:avLst/>
          </a:prstGeom>
          <a:noFill/>
          <a:ln w="12700" cap="flat">
            <a:noFill/>
            <a:miter lim="800000"/>
            <a:headEnd/>
            <a:tailEnd/>
          </a:ln>
        </p:spPr>
      </p:pic>
      <p:pic>
        <p:nvPicPr>
          <p:cNvPr id="33" name="Picture 2"/>
          <p:cNvPicPr>
            <a:picLocks noChangeAspect="1" noChangeArrowheads="1"/>
          </p:cNvPicPr>
          <p:nvPr/>
        </p:nvPicPr>
        <p:blipFill>
          <a:blip r:embed="rId5"/>
          <a:srcRect/>
          <a:stretch>
            <a:fillRect/>
          </a:stretch>
        </p:blipFill>
        <p:spPr bwMode="auto">
          <a:xfrm>
            <a:off x="10922000" y="4800600"/>
            <a:ext cx="1625600" cy="1625600"/>
          </a:xfrm>
          <a:prstGeom prst="rect">
            <a:avLst/>
          </a:prstGeom>
          <a:noFill/>
          <a:ln w="12700" cap="flat">
            <a:noFill/>
            <a:miter lim="800000"/>
            <a:headEnd/>
            <a:tailEnd/>
          </a:ln>
        </p:spPr>
      </p:pic>
      <p:pic>
        <p:nvPicPr>
          <p:cNvPr id="34" name="Picture 2"/>
          <p:cNvPicPr>
            <a:picLocks noChangeAspect="1" noChangeArrowheads="1"/>
          </p:cNvPicPr>
          <p:nvPr/>
        </p:nvPicPr>
        <p:blipFill>
          <a:blip r:embed="rId5"/>
          <a:srcRect/>
          <a:stretch>
            <a:fillRect/>
          </a:stretch>
        </p:blipFill>
        <p:spPr bwMode="auto">
          <a:xfrm>
            <a:off x="10922000" y="6629400"/>
            <a:ext cx="1625600" cy="1625600"/>
          </a:xfrm>
          <a:prstGeom prst="rect">
            <a:avLst/>
          </a:prstGeom>
          <a:noFill/>
          <a:ln w="12700" cap="flat">
            <a:noFill/>
            <a:miter lim="800000"/>
            <a:headEnd/>
            <a:tailEnd/>
          </a:ln>
        </p:spPr>
      </p:pic>
      <p:pic>
        <p:nvPicPr>
          <p:cNvPr id="20" name="Picture 2"/>
          <p:cNvPicPr>
            <a:picLocks noChangeAspect="1" noChangeArrowheads="1"/>
          </p:cNvPicPr>
          <p:nvPr/>
        </p:nvPicPr>
        <p:blipFill>
          <a:blip r:embed="rId5"/>
          <a:srcRect/>
          <a:stretch>
            <a:fillRect/>
          </a:stretch>
        </p:blipFill>
        <p:spPr bwMode="auto">
          <a:xfrm>
            <a:off x="927100" y="393700"/>
            <a:ext cx="1625600" cy="1625600"/>
          </a:xfrm>
          <a:prstGeom prst="rect">
            <a:avLst/>
          </a:prstGeom>
          <a:noFill/>
          <a:ln w="12700" cap="flat">
            <a:noFill/>
            <a:miter lim="800000"/>
            <a:headEnd/>
            <a:tailEnd/>
          </a:ln>
        </p:spPr>
      </p:pic>
      <p:cxnSp>
        <p:nvCxnSpPr>
          <p:cNvPr id="21" name="Curved Connector 20"/>
          <p:cNvCxnSpPr/>
          <p:nvPr/>
        </p:nvCxnSpPr>
        <p:spPr>
          <a:xfrm>
            <a:off x="12263040" y="3302000"/>
            <a:ext cx="1588" cy="2590800"/>
          </a:xfrm>
          <a:prstGeom prst="curvedConnector3">
            <a:avLst>
              <a:gd name="adj1" fmla="val 34423929"/>
            </a:avLst>
          </a:prstGeom>
          <a:ln>
            <a:tailEnd type="arrow"/>
          </a:ln>
        </p:spPr>
        <p:style>
          <a:lnRef idx="3">
            <a:schemeClr val="accent4"/>
          </a:lnRef>
          <a:fillRef idx="0">
            <a:schemeClr val="accent4"/>
          </a:fillRef>
          <a:effectRef idx="2">
            <a:schemeClr val="accent4"/>
          </a:effectRef>
          <a:fontRef idx="minor">
            <a:schemeClr val="tx1"/>
          </a:fontRef>
        </p:style>
      </p:cxnSp>
      <p:cxnSp>
        <p:nvCxnSpPr>
          <p:cNvPr id="35" name="Curved Connector 34"/>
          <p:cNvCxnSpPr/>
          <p:nvPr/>
        </p:nvCxnSpPr>
        <p:spPr>
          <a:xfrm>
            <a:off x="12263040" y="5308848"/>
            <a:ext cx="1588" cy="2590800"/>
          </a:xfrm>
          <a:prstGeom prst="curvedConnector3">
            <a:avLst>
              <a:gd name="adj1" fmla="val 34423929"/>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2239593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476500" y="152400"/>
            <a:ext cx="9448800" cy="2095500"/>
          </a:xfrm>
          <a:ln/>
        </p:spPr>
        <p:txBody>
          <a:bodyPr/>
          <a:lstStyle/>
          <a:p>
            <a:pPr algn="l"/>
            <a:r>
              <a:rPr lang="en-US" dirty="0" smtClean="0"/>
              <a:t>Storage</a:t>
            </a:r>
            <a:endParaRPr lang="en-US" dirty="0"/>
          </a:p>
        </p:txBody>
      </p:sp>
      <p:sp>
        <p:nvSpPr>
          <p:cNvPr id="7" name="Content Placeholder 2"/>
          <p:cNvSpPr>
            <a:spLocks noGrp="1"/>
          </p:cNvSpPr>
          <p:nvPr>
            <p:ph idx="1"/>
          </p:nvPr>
        </p:nvSpPr>
        <p:spPr>
          <a:xfrm>
            <a:off x="863600" y="2209800"/>
            <a:ext cx="11201400" cy="6172200"/>
          </a:xfrm>
        </p:spPr>
        <p:txBody>
          <a:bodyPr anchor="t">
            <a:normAutofit fontScale="92500"/>
          </a:bodyPr>
          <a:lstStyle/>
          <a:p>
            <a:pPr>
              <a:spcBef>
                <a:spcPts val="0"/>
              </a:spcBef>
            </a:pPr>
            <a:r>
              <a:rPr lang="en-US" dirty="0" smtClean="0"/>
              <a:t>100 TB per account</a:t>
            </a:r>
          </a:p>
          <a:p>
            <a:pPr>
              <a:spcBef>
                <a:spcPts val="0"/>
              </a:spcBef>
            </a:pPr>
            <a:r>
              <a:rPr lang="en-US" dirty="0" smtClean="0"/>
              <a:t>Blobs, Drives, Tables, Queues</a:t>
            </a:r>
          </a:p>
          <a:p>
            <a:pPr>
              <a:spcBef>
                <a:spcPts val="0"/>
              </a:spcBef>
            </a:pPr>
            <a:r>
              <a:rPr lang="en-US" dirty="0" smtClean="0"/>
              <a:t>Designed for the cloud</a:t>
            </a:r>
          </a:p>
          <a:p>
            <a:pPr lvl="1">
              <a:spcBef>
                <a:spcPts val="0"/>
              </a:spcBef>
            </a:pPr>
            <a:r>
              <a:rPr lang="en-US" dirty="0" smtClean="0"/>
              <a:t>3 replicas</a:t>
            </a:r>
          </a:p>
          <a:p>
            <a:pPr lvl="1">
              <a:spcBef>
                <a:spcPts val="0"/>
              </a:spcBef>
            </a:pPr>
            <a:r>
              <a:rPr lang="en-US" dirty="0" smtClean="0"/>
              <a:t>Guaranteed consistency</a:t>
            </a:r>
          </a:p>
          <a:p>
            <a:pPr>
              <a:spcBef>
                <a:spcPts val="0"/>
              </a:spcBef>
            </a:pPr>
            <a:r>
              <a:rPr lang="en-US" dirty="0" smtClean="0"/>
              <a:t>Accessible directly from the internet via REST API </a:t>
            </a:r>
          </a:p>
          <a:p>
            <a:pPr lvl="1">
              <a:spcBef>
                <a:spcPts val="0"/>
              </a:spcBef>
            </a:pPr>
            <a:r>
              <a:rPr lang="en-US" dirty="0" smtClean="0"/>
              <a:t>.NET Client library supported</a:t>
            </a:r>
          </a:p>
          <a:p>
            <a:pPr>
              <a:spcBef>
                <a:spcPts val="0"/>
              </a:spcBef>
            </a:pPr>
            <a:r>
              <a:rPr lang="en-US" dirty="0" smtClean="0"/>
              <a:t>Does not require compute</a:t>
            </a:r>
          </a:p>
          <a:p>
            <a:pPr>
              <a:spcBef>
                <a:spcPts val="0"/>
              </a:spcBef>
            </a:pPr>
            <a:r>
              <a:rPr lang="en-US" dirty="0" smtClean="0"/>
              <a:t>Storage account drives unique URL, e.g.:</a:t>
            </a:r>
          </a:p>
          <a:p>
            <a:pPr lvl="1">
              <a:spcBef>
                <a:spcPts val="0"/>
              </a:spcBef>
            </a:pPr>
            <a:r>
              <a:rPr lang="en-US" dirty="0" smtClean="0"/>
              <a:t>https://&lt;</a:t>
            </a:r>
            <a:r>
              <a:rPr lang="en-US" dirty="0" err="1" smtClean="0"/>
              <a:t>youraccount</a:t>
            </a:r>
            <a:r>
              <a:rPr lang="en-US" dirty="0" smtClean="0"/>
              <a:t>&gt;.</a:t>
            </a:r>
            <a:r>
              <a:rPr lang="en-US" dirty="0" err="1" smtClean="0"/>
              <a:t>blob.core.windows.net</a:t>
            </a:r>
            <a:endParaRPr lang="en-US" dirty="0" smtClean="0"/>
          </a:p>
          <a:p>
            <a:pPr>
              <a:spcBef>
                <a:spcPts val="0"/>
              </a:spcBef>
              <a:buNone/>
            </a:pPr>
            <a:endParaRPr lang="en-US" dirty="0" smtClean="0"/>
          </a:p>
        </p:txBody>
      </p:sp>
      <p:pic>
        <p:nvPicPr>
          <p:cNvPr id="5" name="Picture 4" descr="cabinet_open.png"/>
          <p:cNvPicPr>
            <a:picLocks noChangeAspect="1"/>
          </p:cNvPicPr>
          <p:nvPr/>
        </p:nvPicPr>
        <p:blipFill>
          <a:blip r:embed="rId3"/>
          <a:stretch>
            <a:fillRect/>
          </a:stretch>
        </p:blipFill>
        <p:spPr>
          <a:xfrm>
            <a:off x="1016000" y="3810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5359400" y="2971800"/>
            <a:ext cx="2097087" cy="2781300"/>
          </a:xfrm>
          <a:prstGeom prst="rect">
            <a:avLst/>
          </a:prstGeom>
          <a:noFill/>
          <a:ln w="12700" cap="flat">
            <a:noFill/>
            <a:miter lim="800000"/>
            <a:headEnd/>
            <a:tailEnd/>
          </a:ln>
        </p:spPr>
      </p:pic>
    </p:spTree>
    <p:extLst>
      <p:ext uri="{BB962C8B-B14F-4D97-AF65-F5344CB8AC3E}">
        <p14:creationId xmlns:p14="http://schemas.microsoft.com/office/powerpoint/2010/main" val="178841004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rcRect l="8263" r="8263"/>
          <a:stretch>
            <a:fillRect/>
          </a:stretch>
        </p:blipFill>
        <p:spPr>
          <a:xfrm>
            <a:off x="-4755" y="-105296"/>
            <a:ext cx="17689603" cy="9963348"/>
          </a:xfrm>
        </p:spPr>
      </p:pic>
    </p:spTree>
    <p:extLst>
      <p:ext uri="{BB962C8B-B14F-4D97-AF65-F5344CB8AC3E}">
        <p14:creationId xmlns:p14="http://schemas.microsoft.com/office/powerpoint/2010/main" val="18134703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idx="1"/>
          </p:nvPr>
        </p:nvSpPr>
        <p:spPr>
          <a:ln/>
        </p:spPr>
        <p:txBody>
          <a:bodyPr/>
          <a:lstStyle/>
          <a:p>
            <a:pPr marL="342900" indent="0">
              <a:buNone/>
            </a:pPr>
            <a:r>
              <a:rPr lang="en-US" dirty="0">
                <a:latin typeface="Calibri"/>
                <a:cs typeface="Calibri"/>
              </a:rPr>
              <a:t>http://watoolkitwp7.codeplex.com/</a:t>
            </a:r>
          </a:p>
        </p:txBody>
      </p:sp>
      <p:pic>
        <p:nvPicPr>
          <p:cNvPr id="1028" name="Picture 4" descr="WAToolkitWP7-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75" y="772344"/>
            <a:ext cx="9601055" cy="1080120"/>
          </a:xfrm>
          <a:prstGeom prst="rect">
            <a:avLst/>
          </a:prstGeom>
        </p:spPr>
        <p:style>
          <a:lnRef idx="1">
            <a:schemeClr val="accent5"/>
          </a:lnRef>
          <a:fillRef idx="3">
            <a:schemeClr val="accent5"/>
          </a:fillRef>
          <a:effectRef idx="2">
            <a:schemeClr val="accent5"/>
          </a:effectRef>
          <a:fontRef idx="minor">
            <a:schemeClr val="lt1"/>
          </a:fontRef>
        </p:style>
      </p:pic>
    </p:spTree>
    <p:extLst>
      <p:ext uri="{BB962C8B-B14F-4D97-AF65-F5344CB8AC3E}">
        <p14:creationId xmlns:p14="http://schemas.microsoft.com/office/powerpoint/2010/main" val="29501126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968" y="152400"/>
            <a:ext cx="9311332" cy="2095500"/>
          </a:xfrm>
        </p:spPr>
        <p:txBody>
          <a:bodyPr/>
          <a:lstStyle/>
          <a:p>
            <a:pPr algn="l"/>
            <a:r>
              <a:rPr lang="en-US" dirty="0" err="1" smtClean="0"/>
              <a:t>iOS</a:t>
            </a:r>
            <a:endParaRPr lang="en-US" dirty="0"/>
          </a:p>
        </p:txBody>
      </p:sp>
      <p:sp>
        <p:nvSpPr>
          <p:cNvPr id="3" name="Content Placeholder 2"/>
          <p:cNvSpPr>
            <a:spLocks noGrp="1"/>
          </p:cNvSpPr>
          <p:nvPr>
            <p:ph idx="1"/>
          </p:nvPr>
        </p:nvSpPr>
        <p:spPr/>
        <p:txBody>
          <a:bodyPr/>
          <a:lstStyle/>
          <a:p>
            <a:pPr marL="292100" indent="0">
              <a:buNone/>
            </a:pPr>
            <a:r>
              <a:rPr lang="en-US" sz="4000" dirty="0"/>
              <a:t>https://</a:t>
            </a:r>
            <a:r>
              <a:rPr lang="en-US" sz="4000" dirty="0" err="1"/>
              <a:t>github.com</a:t>
            </a:r>
            <a:r>
              <a:rPr lang="en-US" sz="4000" dirty="0"/>
              <a:t>/</a:t>
            </a:r>
            <a:r>
              <a:rPr lang="en-US" sz="4000" dirty="0" err="1"/>
              <a:t>microsoft-dpe</a:t>
            </a:r>
            <a:r>
              <a:rPr lang="en-US" sz="4000" dirty="0"/>
              <a:t>/</a:t>
            </a:r>
            <a:r>
              <a:rPr lang="en-US" sz="4000" dirty="0" err="1"/>
              <a:t>wa</a:t>
            </a:r>
            <a:r>
              <a:rPr lang="en-US" sz="4000" dirty="0"/>
              <a:t>-toolkit-</a:t>
            </a:r>
            <a:r>
              <a:rPr lang="en-US" sz="4000" dirty="0" err="1"/>
              <a:t>ios</a:t>
            </a:r>
            <a:endParaRPr lang="en-US" sz="4000" dirty="0"/>
          </a:p>
        </p:txBody>
      </p:sp>
      <p:pic>
        <p:nvPicPr>
          <p:cNvPr id="4" name="Picture 3"/>
          <p:cNvPicPr>
            <a:picLocks noChangeAspect="1"/>
          </p:cNvPicPr>
          <p:nvPr/>
        </p:nvPicPr>
        <p:blipFill>
          <a:blip r:embed="rId2"/>
          <a:stretch>
            <a:fillRect/>
          </a:stretch>
        </p:blipFill>
        <p:spPr>
          <a:xfrm>
            <a:off x="525736" y="8508"/>
            <a:ext cx="1930400" cy="2362200"/>
          </a:xfrm>
          <a:prstGeom prst="rect">
            <a:avLst/>
          </a:prstGeom>
        </p:spPr>
      </p:pic>
    </p:spTree>
    <p:extLst>
      <p:ext uri="{BB962C8B-B14F-4D97-AF65-F5344CB8AC3E}">
        <p14:creationId xmlns:p14="http://schemas.microsoft.com/office/powerpoint/2010/main" val="4064345119"/>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alphaModFix amt="34000"/>
          </a:blip>
          <a:stretch>
            <a:fillRect/>
          </a:stretch>
        </p:blipFill>
        <p:spPr>
          <a:xfrm>
            <a:off x="0" y="0"/>
            <a:ext cx="13004800" cy="9753600"/>
          </a:xfrm>
          <a:prstGeom prst="rect">
            <a:avLst/>
          </a:prstGeom>
        </p:spPr>
      </p:pic>
      <p:pic>
        <p:nvPicPr>
          <p:cNvPr id="2" name="Picture 1"/>
          <p:cNvPicPr>
            <a:picLocks noChangeAspect="1"/>
          </p:cNvPicPr>
          <p:nvPr/>
        </p:nvPicPr>
        <p:blipFill>
          <a:blip r:embed="rId6"/>
          <a:stretch>
            <a:fillRect/>
          </a:stretch>
        </p:blipFill>
        <p:spPr>
          <a:xfrm>
            <a:off x="1461840" y="6172944"/>
            <a:ext cx="3982120" cy="2986590"/>
          </a:xfrm>
          <a:prstGeom prst="rect">
            <a:avLst/>
          </a:prstGeom>
          <a:effectLst>
            <a:outerShdw blurRad="50800" dist="38100" dir="2700000" algn="tl" rotWithShape="0">
              <a:prstClr val="black">
                <a:alpha val="40000"/>
              </a:prstClr>
            </a:outerShdw>
          </a:effectLst>
        </p:spPr>
      </p:pic>
      <p:sp>
        <p:nvSpPr>
          <p:cNvPr id="15363" name="Rectangle 3"/>
          <p:cNvSpPr>
            <a:spLocks noGrp="1" noChangeArrowheads="1"/>
          </p:cNvSpPr>
          <p:nvPr>
            <p:ph type="title"/>
          </p:nvPr>
        </p:nvSpPr>
        <p:spPr>
          <a:ln/>
        </p:spPr>
        <p:txBody>
          <a:bodyPr/>
          <a:lstStyle/>
          <a:p>
            <a:r>
              <a:rPr lang="en-US" dirty="0">
                <a:effectLst>
                  <a:outerShdw blurRad="50800" dist="38100" dir="2700000" algn="tl" rotWithShape="0">
                    <a:prstClr val="black">
                      <a:alpha val="40000"/>
                    </a:prstClr>
                  </a:outerShdw>
                </a:effectLst>
                <a:latin typeface="Calibri" pitchFamily="34" charset="0"/>
                <a:cs typeface="Calibri" pitchFamily="34" charset="0"/>
              </a:rPr>
              <a:t>Azure</a:t>
            </a:r>
          </a:p>
        </p:txBody>
      </p:sp>
      <p:sp>
        <p:nvSpPr>
          <p:cNvPr id="15364" name="Rectangle 4"/>
          <p:cNvSpPr>
            <a:spLocks noGrp="1" noChangeArrowheads="1"/>
          </p:cNvSpPr>
          <p:nvPr>
            <p:ph idx="1"/>
          </p:nvPr>
        </p:nvSpPr>
        <p:spPr>
          <a:ln/>
        </p:spPr>
        <p:txBody>
          <a:bodyPr/>
          <a:lstStyle/>
          <a:p>
            <a:r>
              <a:rPr lang="en-US" dirty="0" smtClean="0">
                <a:solidFill>
                  <a:srgbClr val="CED9D9"/>
                </a:solidFill>
                <a:latin typeface="Calibri" pitchFamily="34" charset="0"/>
                <a:cs typeface="Calibri" pitchFamily="34" charset="0"/>
              </a:rPr>
              <a:t>Going </a:t>
            </a:r>
            <a:r>
              <a:rPr lang="en-US" dirty="0" smtClean="0">
                <a:solidFill>
                  <a:srgbClr val="CED9D9"/>
                </a:solidFill>
                <a:effectLst>
                  <a:outerShdw blurRad="50800" dist="38100" dir="2700000" algn="tl" rotWithShape="0">
                    <a:prstClr val="black">
                      <a:alpha val="40000"/>
                    </a:prstClr>
                  </a:outerShdw>
                </a:effectLst>
                <a:latin typeface="Calibri" pitchFamily="34" charset="0"/>
                <a:cs typeface="Calibri" pitchFamily="34" charset="0"/>
              </a:rPr>
              <a:t>mobile</a:t>
            </a:r>
            <a:endParaRPr lang="en-US" dirty="0">
              <a:solidFill>
                <a:srgbClr val="CED9D9"/>
              </a:solidFill>
              <a:effectLst>
                <a:outerShdw blurRad="50800" dist="38100" dir="2700000" algn="tl" rotWithShape="0">
                  <a:prstClr val="black">
                    <a:alpha val="40000"/>
                  </a:prstClr>
                </a:outerShdw>
              </a:effectLst>
              <a:latin typeface="Calibri" pitchFamily="34" charset="0"/>
              <a:cs typeface="Calibri" pitchFamily="34" charset="0"/>
            </a:endParaRPr>
          </a:p>
        </p:txBody>
      </p:sp>
      <p:pic>
        <p:nvPicPr>
          <p:cNvPr id="15365" name="Picture 5"/>
          <p:cNvPicPr>
            <a:picLocks noChangeAspect="1" noChangeArrowheads="1"/>
          </p:cNvPicPr>
          <p:nvPr/>
        </p:nvPicPr>
        <p:blipFill>
          <a:blip r:embed="rId7"/>
          <a:srcRect/>
          <a:stretch>
            <a:fillRect/>
          </a:stretch>
        </p:blipFill>
        <p:spPr bwMode="auto">
          <a:xfrm>
            <a:off x="1533848" y="6244952"/>
            <a:ext cx="927100" cy="1419225"/>
          </a:xfrm>
          <a:prstGeom prst="rect">
            <a:avLst/>
          </a:prstGeom>
          <a:noFill/>
          <a:ln w="12700" cap="flat">
            <a:noFill/>
            <a:miter lim="800000"/>
            <a:headEnd/>
            <a:tailEnd/>
          </a:ln>
          <a:effectLst>
            <a:outerShdw blurRad="127000" dist="76199" dir="2700000" algn="ctr" rotWithShape="0">
              <a:schemeClr val="bg2">
                <a:alpha val="75000"/>
              </a:schemeClr>
            </a:outerShdw>
          </a:effectLst>
        </p:spPr>
      </p:pic>
      <p:sp>
        <p:nvSpPr>
          <p:cNvPr id="15366" name="Rectangle 6"/>
          <p:cNvSpPr>
            <a:spLocks/>
          </p:cNvSpPr>
          <p:nvPr/>
        </p:nvSpPr>
        <p:spPr bwMode="auto">
          <a:xfrm>
            <a:off x="6099175" y="7143750"/>
            <a:ext cx="3495699" cy="1107995"/>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pPr algn="l"/>
            <a:r>
              <a:rPr lang="en-US" sz="2400" u="sng" dirty="0" err="1" smtClean="0">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rPr>
              <a:t>einar@dolittle.com</a:t>
            </a:r>
            <a:endParaRPr lang="en-US" sz="2400" u="sng" dirty="0" smtClean="0">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endParaRPr>
          </a:p>
          <a:p>
            <a:pPr algn="l"/>
            <a:r>
              <a:rPr lang="en-US" sz="2400" u="sng" dirty="0" err="1" smtClean="0">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rPr>
              <a:t>twitter.com</a:t>
            </a:r>
            <a:r>
              <a:rPr lang="en-US" sz="2400" u="sng" dirty="0">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rPr>
              <a:t>/</a:t>
            </a:r>
            <a:r>
              <a:rPr lang="en-US" sz="2400" u="sng" dirty="0" err="1">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rPr>
              <a:t>einari</a:t>
            </a:r>
            <a:endParaRPr lang="en-US" sz="2400" dirty="0">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hlinkClick r:id="rId8"/>
            </a:endParaRPr>
          </a:p>
          <a:p>
            <a:pPr algn="l"/>
            <a:r>
              <a:rPr lang="en-US" sz="2400" u="sng" dirty="0" smtClean="0">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rPr>
              <a:t>http://</a:t>
            </a:r>
            <a:r>
              <a:rPr lang="en-US" sz="2400" u="sng" dirty="0" err="1" smtClean="0">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rPr>
              <a:t>www.ingebri</a:t>
            </a:r>
            <a:r>
              <a:rPr lang="en-US" sz="2400" u="sng" dirty="0" err="1" smtClean="0">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rPr>
              <a:t>gtsen.info</a:t>
            </a:r>
            <a:endParaRPr lang="en-US" sz="2400" u="sng" dirty="0">
              <a:solidFill>
                <a:schemeClr val="tx1"/>
              </a:solidFill>
              <a:effectLst>
                <a:outerShdw blurRad="50800" dist="38100" dir="2700000" algn="tl" rotWithShape="0">
                  <a:prstClr val="black">
                    <a:alpha val="40000"/>
                  </a:prstClr>
                </a:outerShdw>
              </a:effectLst>
              <a:latin typeface="Gill Sans" charset="0"/>
              <a:ea typeface="Gill Sans" charset="0"/>
              <a:cs typeface="Gill Sans" charset="0"/>
              <a:sym typeface="Gill Sans" charset="0"/>
            </a:endParaRPr>
          </a:p>
        </p:txBody>
      </p:sp>
      <p:pic>
        <p:nvPicPr>
          <p:cNvPr id="15367" name="Picture 7"/>
          <p:cNvPicPr>
            <a:picLocks noChangeAspect="1" noChangeArrowheads="1"/>
          </p:cNvPicPr>
          <p:nvPr/>
        </p:nvPicPr>
        <p:blipFill>
          <a:blip r:embed="rId9"/>
          <a:srcRect/>
          <a:stretch>
            <a:fillRect/>
          </a:stretch>
        </p:blipFill>
        <p:spPr bwMode="auto">
          <a:xfrm>
            <a:off x="5638800" y="7112000"/>
            <a:ext cx="406400" cy="406400"/>
          </a:xfrm>
          <a:prstGeom prst="rect">
            <a:avLst/>
          </a:prstGeom>
          <a:noFill/>
          <a:ln w="12700" cap="flat">
            <a:noFill/>
            <a:miter lim="800000"/>
            <a:headEnd/>
            <a:tailEnd/>
          </a:ln>
          <a:effectLst>
            <a:outerShdw blurRad="50800" dist="38100" dir="2700000" algn="tl" rotWithShape="0">
              <a:prstClr val="black">
                <a:alpha val="40000"/>
              </a:prstClr>
            </a:outerShdw>
          </a:effectLst>
        </p:spPr>
      </p:pic>
      <p:pic>
        <p:nvPicPr>
          <p:cNvPr id="15368" name="Picture 8"/>
          <p:cNvPicPr>
            <a:picLocks noChangeAspect="1" noChangeArrowheads="1"/>
          </p:cNvPicPr>
          <p:nvPr/>
        </p:nvPicPr>
        <p:blipFill>
          <a:blip r:embed="rId10"/>
          <a:srcRect/>
          <a:stretch>
            <a:fillRect/>
          </a:stretch>
        </p:blipFill>
        <p:spPr bwMode="auto">
          <a:xfrm>
            <a:off x="5638800" y="7543800"/>
            <a:ext cx="406400" cy="406400"/>
          </a:xfrm>
          <a:prstGeom prst="rect">
            <a:avLst/>
          </a:prstGeom>
          <a:noFill/>
          <a:ln w="12700" cap="flat">
            <a:noFill/>
            <a:miter lim="800000"/>
            <a:headEnd/>
            <a:tailEnd/>
          </a:ln>
          <a:effectLst>
            <a:outerShdw blurRad="50800" dist="38100" dir="2700000" algn="tl" rotWithShape="0">
              <a:prstClr val="black">
                <a:alpha val="40000"/>
              </a:prstClr>
            </a:outerShdw>
          </a:effectLst>
        </p:spPr>
      </p:pic>
      <p:pic>
        <p:nvPicPr>
          <p:cNvPr id="15369" name="Picture 9"/>
          <p:cNvPicPr>
            <a:picLocks noChangeAspect="1" noChangeArrowheads="1"/>
          </p:cNvPicPr>
          <p:nvPr/>
        </p:nvPicPr>
        <p:blipFill>
          <a:blip r:embed="rId11"/>
          <a:srcRect/>
          <a:stretch>
            <a:fillRect/>
          </a:stretch>
        </p:blipFill>
        <p:spPr bwMode="auto">
          <a:xfrm>
            <a:off x="5638800" y="7975600"/>
            <a:ext cx="406400" cy="406400"/>
          </a:xfrm>
          <a:prstGeom prst="rect">
            <a:avLst/>
          </a:prstGeom>
          <a:noFill/>
          <a:ln w="12700" cap="flat">
            <a:noFill/>
            <a:miter lim="800000"/>
            <a:headEnd/>
            <a:tailEnd/>
          </a:ln>
          <a:effectLst>
            <a:outerShdw blurRad="50800" dist="38100" dir="2700000" algn="tl" rotWithShape="0">
              <a:prstClr val="black">
                <a:alpha val="40000"/>
              </a:prstClr>
            </a:outerShdw>
          </a:effectLst>
        </p:spPr>
      </p:pic>
      <p:pic>
        <p:nvPicPr>
          <p:cNvPr id="15370" name="Picture 10" descr="/Users/einari/Documents/Courses/Azure/AzureIntroDay.ppt_media/01 Obscured By Clouds-1.mov">
            <a:hlinkClick r:id="" action="ppaction://media"/>
          </p:cNvPr>
          <p:cNvPicPr/>
          <p:nvPr>
            <a:videoFile r:link="rId2"/>
            <p:extLst>
              <p:ext uri="{DAA4B4D4-6D71-4841-9C94-3DE7FCFB9230}">
                <p14:media xmlns:p14="http://schemas.microsoft.com/office/powerpoint/2010/main" r:link="rId1"/>
              </p:ext>
            </p:extLst>
          </p:nvPr>
        </p:nvPicPr>
        <p:blipFill>
          <a:blip r:embed="rId12"/>
          <a:srcRect/>
          <a:stretch>
            <a:fillRect/>
          </a:stretch>
        </p:blipFill>
        <p:spPr bwMode="auto">
          <a:xfrm>
            <a:off x="558800" y="10134600"/>
            <a:ext cx="673100" cy="762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5411" fill="hold"/>
                                        <p:tgtEl>
                                          <p:spTgt spid="15370"/>
                                        </p:tgtEl>
                                      </p:cBhvr>
                                    </p:cmd>
                                  </p:childTnLst>
                                </p:cTn>
                              </p:par>
                              <p:par>
                                <p:cTn id="7" presetID="10" presetClass="entr" presetSubtype="0" fill="hold" grpId="0" nodeType="withEffect">
                                  <p:stCondLst>
                                    <p:cond delay="0"/>
                                  </p:stCondLst>
                                  <p:childTnLst>
                                    <p:set>
                                      <p:cBhvr>
                                        <p:cTn id="8" dur="1" fill="hold">
                                          <p:stCondLst>
                                            <p:cond delay="0"/>
                                          </p:stCondLst>
                                        </p:cTn>
                                        <p:tgtEl>
                                          <p:spTgt spid="15363"/>
                                        </p:tgtEl>
                                        <p:attrNameLst>
                                          <p:attrName>style.visibility</p:attrName>
                                        </p:attrNameLst>
                                      </p:cBhvr>
                                      <p:to>
                                        <p:strVal val="visible"/>
                                      </p:to>
                                    </p:set>
                                    <p:animEffect transition="in" filter="fade">
                                      <p:cBhvr>
                                        <p:cTn id="9" dur="500"/>
                                        <p:tgtEl>
                                          <p:spTgt spid="15363"/>
                                        </p:tgtEl>
                                      </p:cBhvr>
                                    </p:animEffect>
                                  </p:childTnLst>
                                </p:cTn>
                              </p:par>
                              <p:par>
                                <p:cTn id="10" presetID="26" presetClass="entr" presetSubtype="0" fill="hold" nodeType="with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wipe(down)">
                                      <p:cBhvr>
                                        <p:cTn id="12" dur="580">
                                          <p:stCondLst>
                                            <p:cond delay="0"/>
                                          </p:stCondLst>
                                        </p:cTn>
                                        <p:tgtEl>
                                          <p:spTgt spid="15365"/>
                                        </p:tgtEl>
                                      </p:cBhvr>
                                    </p:animEffect>
                                    <p:anim calcmode="lin" valueType="num">
                                      <p:cBhvr>
                                        <p:cTn id="13" dur="1822" tmFilter="0,0; 0.14,0.36; 0.43,0.73; 0.71,0.91; 1.0,1.0">
                                          <p:stCondLst>
                                            <p:cond delay="0"/>
                                          </p:stCondLst>
                                        </p:cTn>
                                        <p:tgtEl>
                                          <p:spTgt spid="1536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536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536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536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5365"/>
                                        </p:tgtEl>
                                        <p:attrNameLst>
                                          <p:attrName>ppt_y</p:attrName>
                                        </p:attrNameLst>
                                      </p:cBhvr>
                                      <p:tavLst>
                                        <p:tav tm="0" fmla="#ppt_y-sin(pi*$)/81">
                                          <p:val>
                                            <p:fltVal val="0"/>
                                          </p:val>
                                        </p:tav>
                                        <p:tav tm="100000">
                                          <p:val>
                                            <p:fltVal val="1"/>
                                          </p:val>
                                        </p:tav>
                                      </p:tavLst>
                                    </p:anim>
                                    <p:animScale>
                                      <p:cBhvr>
                                        <p:cTn id="18" dur="26">
                                          <p:stCondLst>
                                            <p:cond delay="650"/>
                                          </p:stCondLst>
                                        </p:cTn>
                                        <p:tgtEl>
                                          <p:spTgt spid="15365"/>
                                        </p:tgtEl>
                                      </p:cBhvr>
                                      <p:to x="100000" y="60000"/>
                                    </p:animScale>
                                    <p:animScale>
                                      <p:cBhvr>
                                        <p:cTn id="19" dur="166" decel="50000">
                                          <p:stCondLst>
                                            <p:cond delay="676"/>
                                          </p:stCondLst>
                                        </p:cTn>
                                        <p:tgtEl>
                                          <p:spTgt spid="15365"/>
                                        </p:tgtEl>
                                      </p:cBhvr>
                                      <p:to x="100000" y="100000"/>
                                    </p:animScale>
                                    <p:animScale>
                                      <p:cBhvr>
                                        <p:cTn id="20" dur="26">
                                          <p:stCondLst>
                                            <p:cond delay="1312"/>
                                          </p:stCondLst>
                                        </p:cTn>
                                        <p:tgtEl>
                                          <p:spTgt spid="15365"/>
                                        </p:tgtEl>
                                      </p:cBhvr>
                                      <p:to x="100000" y="80000"/>
                                    </p:animScale>
                                    <p:animScale>
                                      <p:cBhvr>
                                        <p:cTn id="21" dur="166" decel="50000">
                                          <p:stCondLst>
                                            <p:cond delay="1338"/>
                                          </p:stCondLst>
                                        </p:cTn>
                                        <p:tgtEl>
                                          <p:spTgt spid="15365"/>
                                        </p:tgtEl>
                                      </p:cBhvr>
                                      <p:to x="100000" y="100000"/>
                                    </p:animScale>
                                    <p:animScale>
                                      <p:cBhvr>
                                        <p:cTn id="22" dur="26">
                                          <p:stCondLst>
                                            <p:cond delay="1642"/>
                                          </p:stCondLst>
                                        </p:cTn>
                                        <p:tgtEl>
                                          <p:spTgt spid="15365"/>
                                        </p:tgtEl>
                                      </p:cBhvr>
                                      <p:to x="100000" y="90000"/>
                                    </p:animScale>
                                    <p:animScale>
                                      <p:cBhvr>
                                        <p:cTn id="23" dur="166" decel="50000">
                                          <p:stCondLst>
                                            <p:cond delay="1668"/>
                                          </p:stCondLst>
                                        </p:cTn>
                                        <p:tgtEl>
                                          <p:spTgt spid="15365"/>
                                        </p:tgtEl>
                                      </p:cBhvr>
                                      <p:to x="100000" y="100000"/>
                                    </p:animScale>
                                    <p:animScale>
                                      <p:cBhvr>
                                        <p:cTn id="24" dur="26">
                                          <p:stCondLst>
                                            <p:cond delay="1808"/>
                                          </p:stCondLst>
                                        </p:cTn>
                                        <p:tgtEl>
                                          <p:spTgt spid="15365"/>
                                        </p:tgtEl>
                                      </p:cBhvr>
                                      <p:to x="100000" y="95000"/>
                                    </p:animScale>
                                    <p:animScale>
                                      <p:cBhvr>
                                        <p:cTn id="25" dur="166" decel="50000">
                                          <p:stCondLst>
                                            <p:cond delay="1834"/>
                                          </p:stCondLst>
                                        </p:cTn>
                                        <p:tgtEl>
                                          <p:spTgt spid="15365"/>
                                        </p:tgtEl>
                                      </p:cBhvr>
                                      <p:to x="100000" y="100000"/>
                                    </p:animScale>
                                  </p:childTnLst>
                                </p:cTn>
                              </p:par>
                              <p:par>
                                <p:cTn id="26" presetID="2" presetClass="entr" presetSubtype="4" fill="hold" grpId="0" nodeType="withEffect">
                                  <p:stCondLst>
                                    <p:cond delay="0"/>
                                  </p:stCondLst>
                                  <p:childTnLst>
                                    <p:set>
                                      <p:cBhvr>
                                        <p:cTn id="27" dur="1" fill="hold">
                                          <p:stCondLst>
                                            <p:cond delay="0"/>
                                          </p:stCondLst>
                                        </p:cTn>
                                        <p:tgtEl>
                                          <p:spTgt spid="15366"/>
                                        </p:tgtEl>
                                        <p:attrNameLst>
                                          <p:attrName>style.visibility</p:attrName>
                                        </p:attrNameLst>
                                      </p:cBhvr>
                                      <p:to>
                                        <p:strVal val="visible"/>
                                      </p:to>
                                    </p:set>
                                    <p:anim calcmode="lin" valueType="num">
                                      <p:cBhvr additive="base">
                                        <p:cTn id="28" dur="500" fill="hold"/>
                                        <p:tgtEl>
                                          <p:spTgt spid="15366"/>
                                        </p:tgtEl>
                                        <p:attrNameLst>
                                          <p:attrName>ppt_x</p:attrName>
                                        </p:attrNameLst>
                                      </p:cBhvr>
                                      <p:tavLst>
                                        <p:tav tm="0">
                                          <p:val>
                                            <p:strVal val="#ppt_x"/>
                                          </p:val>
                                        </p:tav>
                                        <p:tav tm="100000">
                                          <p:val>
                                            <p:strVal val="#ppt_x"/>
                                          </p:val>
                                        </p:tav>
                                      </p:tavLst>
                                    </p:anim>
                                    <p:anim calcmode="lin" valueType="num">
                                      <p:cBhvr additive="base">
                                        <p:cTn id="29" dur="500" fill="hold"/>
                                        <p:tgtEl>
                                          <p:spTgt spid="15366"/>
                                        </p:tgtEl>
                                        <p:attrNameLst>
                                          <p:attrName>ppt_y</p:attrName>
                                        </p:attrNameLst>
                                      </p:cBhvr>
                                      <p:tavLst>
                                        <p:tav tm="0">
                                          <p:val>
                                            <p:strVal val="1+#ppt_h/2"/>
                                          </p:val>
                                        </p:tav>
                                        <p:tav tm="100000">
                                          <p:val>
                                            <p:strVal val="#ppt_y"/>
                                          </p:val>
                                        </p:tav>
                                      </p:tavLst>
                                    </p:anim>
                                  </p:childTnLst>
                                </p:cTn>
                              </p:par>
                              <p:par>
                                <p:cTn id="30" presetID="26" presetClass="entr" presetSubtype="0" fill="hold" nodeType="withEffect">
                                  <p:stCondLst>
                                    <p:cond delay="0"/>
                                  </p:stCondLst>
                                  <p:childTnLst>
                                    <p:set>
                                      <p:cBhvr>
                                        <p:cTn id="31" dur="1" fill="hold">
                                          <p:stCondLst>
                                            <p:cond delay="0"/>
                                          </p:stCondLst>
                                        </p:cTn>
                                        <p:tgtEl>
                                          <p:spTgt spid="15367"/>
                                        </p:tgtEl>
                                        <p:attrNameLst>
                                          <p:attrName>style.visibility</p:attrName>
                                        </p:attrNameLst>
                                      </p:cBhvr>
                                      <p:to>
                                        <p:strVal val="visible"/>
                                      </p:to>
                                    </p:set>
                                    <p:animEffect transition="in" filter="wipe(down)">
                                      <p:cBhvr>
                                        <p:cTn id="32" dur="580">
                                          <p:stCondLst>
                                            <p:cond delay="0"/>
                                          </p:stCondLst>
                                        </p:cTn>
                                        <p:tgtEl>
                                          <p:spTgt spid="15367"/>
                                        </p:tgtEl>
                                      </p:cBhvr>
                                    </p:animEffect>
                                    <p:anim calcmode="lin" valueType="num">
                                      <p:cBhvr>
                                        <p:cTn id="33" dur="1822" tmFilter="0,0; 0.14,0.36; 0.43,0.73; 0.71,0.91; 1.0,1.0">
                                          <p:stCondLst>
                                            <p:cond delay="0"/>
                                          </p:stCondLst>
                                        </p:cTn>
                                        <p:tgtEl>
                                          <p:spTgt spid="15367"/>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5367"/>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5367"/>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5367"/>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5367"/>
                                        </p:tgtEl>
                                        <p:attrNameLst>
                                          <p:attrName>ppt_y</p:attrName>
                                        </p:attrNameLst>
                                      </p:cBhvr>
                                      <p:tavLst>
                                        <p:tav tm="0" fmla="#ppt_y-sin(pi*$)/81">
                                          <p:val>
                                            <p:fltVal val="0"/>
                                          </p:val>
                                        </p:tav>
                                        <p:tav tm="100000">
                                          <p:val>
                                            <p:fltVal val="1"/>
                                          </p:val>
                                        </p:tav>
                                      </p:tavLst>
                                    </p:anim>
                                    <p:animScale>
                                      <p:cBhvr>
                                        <p:cTn id="38" dur="26">
                                          <p:stCondLst>
                                            <p:cond delay="650"/>
                                          </p:stCondLst>
                                        </p:cTn>
                                        <p:tgtEl>
                                          <p:spTgt spid="15367"/>
                                        </p:tgtEl>
                                      </p:cBhvr>
                                      <p:to x="100000" y="60000"/>
                                    </p:animScale>
                                    <p:animScale>
                                      <p:cBhvr>
                                        <p:cTn id="39" dur="166" decel="50000">
                                          <p:stCondLst>
                                            <p:cond delay="676"/>
                                          </p:stCondLst>
                                        </p:cTn>
                                        <p:tgtEl>
                                          <p:spTgt spid="15367"/>
                                        </p:tgtEl>
                                      </p:cBhvr>
                                      <p:to x="100000" y="100000"/>
                                    </p:animScale>
                                    <p:animScale>
                                      <p:cBhvr>
                                        <p:cTn id="40" dur="26">
                                          <p:stCondLst>
                                            <p:cond delay="1312"/>
                                          </p:stCondLst>
                                        </p:cTn>
                                        <p:tgtEl>
                                          <p:spTgt spid="15367"/>
                                        </p:tgtEl>
                                      </p:cBhvr>
                                      <p:to x="100000" y="80000"/>
                                    </p:animScale>
                                    <p:animScale>
                                      <p:cBhvr>
                                        <p:cTn id="41" dur="166" decel="50000">
                                          <p:stCondLst>
                                            <p:cond delay="1338"/>
                                          </p:stCondLst>
                                        </p:cTn>
                                        <p:tgtEl>
                                          <p:spTgt spid="15367"/>
                                        </p:tgtEl>
                                      </p:cBhvr>
                                      <p:to x="100000" y="100000"/>
                                    </p:animScale>
                                    <p:animScale>
                                      <p:cBhvr>
                                        <p:cTn id="42" dur="26">
                                          <p:stCondLst>
                                            <p:cond delay="1642"/>
                                          </p:stCondLst>
                                        </p:cTn>
                                        <p:tgtEl>
                                          <p:spTgt spid="15367"/>
                                        </p:tgtEl>
                                      </p:cBhvr>
                                      <p:to x="100000" y="90000"/>
                                    </p:animScale>
                                    <p:animScale>
                                      <p:cBhvr>
                                        <p:cTn id="43" dur="166" decel="50000">
                                          <p:stCondLst>
                                            <p:cond delay="1668"/>
                                          </p:stCondLst>
                                        </p:cTn>
                                        <p:tgtEl>
                                          <p:spTgt spid="15367"/>
                                        </p:tgtEl>
                                      </p:cBhvr>
                                      <p:to x="100000" y="100000"/>
                                    </p:animScale>
                                    <p:animScale>
                                      <p:cBhvr>
                                        <p:cTn id="44" dur="26">
                                          <p:stCondLst>
                                            <p:cond delay="1808"/>
                                          </p:stCondLst>
                                        </p:cTn>
                                        <p:tgtEl>
                                          <p:spTgt spid="15367"/>
                                        </p:tgtEl>
                                      </p:cBhvr>
                                      <p:to x="100000" y="95000"/>
                                    </p:animScale>
                                    <p:animScale>
                                      <p:cBhvr>
                                        <p:cTn id="45" dur="166" decel="50000">
                                          <p:stCondLst>
                                            <p:cond delay="1834"/>
                                          </p:stCondLst>
                                        </p:cTn>
                                        <p:tgtEl>
                                          <p:spTgt spid="15367"/>
                                        </p:tgtEl>
                                      </p:cBhvr>
                                      <p:to x="100000" y="100000"/>
                                    </p:animScale>
                                  </p:childTnLst>
                                </p:cTn>
                              </p:par>
                              <p:par>
                                <p:cTn id="46" presetID="26" presetClass="entr" presetSubtype="0" fill="hold" nodeType="withEffect">
                                  <p:stCondLst>
                                    <p:cond delay="0"/>
                                  </p:stCondLst>
                                  <p:childTnLst>
                                    <p:set>
                                      <p:cBhvr>
                                        <p:cTn id="47" dur="1" fill="hold">
                                          <p:stCondLst>
                                            <p:cond delay="0"/>
                                          </p:stCondLst>
                                        </p:cTn>
                                        <p:tgtEl>
                                          <p:spTgt spid="15368"/>
                                        </p:tgtEl>
                                        <p:attrNameLst>
                                          <p:attrName>style.visibility</p:attrName>
                                        </p:attrNameLst>
                                      </p:cBhvr>
                                      <p:to>
                                        <p:strVal val="visible"/>
                                      </p:to>
                                    </p:set>
                                    <p:animEffect transition="in" filter="wipe(down)">
                                      <p:cBhvr>
                                        <p:cTn id="48" dur="580">
                                          <p:stCondLst>
                                            <p:cond delay="0"/>
                                          </p:stCondLst>
                                        </p:cTn>
                                        <p:tgtEl>
                                          <p:spTgt spid="15368"/>
                                        </p:tgtEl>
                                      </p:cBhvr>
                                    </p:animEffect>
                                    <p:anim calcmode="lin" valueType="num">
                                      <p:cBhvr>
                                        <p:cTn id="49" dur="1822" tmFilter="0,0; 0.14,0.36; 0.43,0.73; 0.71,0.91; 1.0,1.0">
                                          <p:stCondLst>
                                            <p:cond delay="0"/>
                                          </p:stCondLst>
                                        </p:cTn>
                                        <p:tgtEl>
                                          <p:spTgt spid="15368"/>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5368"/>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5368"/>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5368"/>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5368"/>
                                        </p:tgtEl>
                                        <p:attrNameLst>
                                          <p:attrName>ppt_y</p:attrName>
                                        </p:attrNameLst>
                                      </p:cBhvr>
                                      <p:tavLst>
                                        <p:tav tm="0" fmla="#ppt_y-sin(pi*$)/81">
                                          <p:val>
                                            <p:fltVal val="0"/>
                                          </p:val>
                                        </p:tav>
                                        <p:tav tm="100000">
                                          <p:val>
                                            <p:fltVal val="1"/>
                                          </p:val>
                                        </p:tav>
                                      </p:tavLst>
                                    </p:anim>
                                    <p:animScale>
                                      <p:cBhvr>
                                        <p:cTn id="54" dur="26">
                                          <p:stCondLst>
                                            <p:cond delay="650"/>
                                          </p:stCondLst>
                                        </p:cTn>
                                        <p:tgtEl>
                                          <p:spTgt spid="15368"/>
                                        </p:tgtEl>
                                      </p:cBhvr>
                                      <p:to x="100000" y="60000"/>
                                    </p:animScale>
                                    <p:animScale>
                                      <p:cBhvr>
                                        <p:cTn id="55" dur="166" decel="50000">
                                          <p:stCondLst>
                                            <p:cond delay="676"/>
                                          </p:stCondLst>
                                        </p:cTn>
                                        <p:tgtEl>
                                          <p:spTgt spid="15368"/>
                                        </p:tgtEl>
                                      </p:cBhvr>
                                      <p:to x="100000" y="100000"/>
                                    </p:animScale>
                                    <p:animScale>
                                      <p:cBhvr>
                                        <p:cTn id="56" dur="26">
                                          <p:stCondLst>
                                            <p:cond delay="1312"/>
                                          </p:stCondLst>
                                        </p:cTn>
                                        <p:tgtEl>
                                          <p:spTgt spid="15368"/>
                                        </p:tgtEl>
                                      </p:cBhvr>
                                      <p:to x="100000" y="80000"/>
                                    </p:animScale>
                                    <p:animScale>
                                      <p:cBhvr>
                                        <p:cTn id="57" dur="166" decel="50000">
                                          <p:stCondLst>
                                            <p:cond delay="1338"/>
                                          </p:stCondLst>
                                        </p:cTn>
                                        <p:tgtEl>
                                          <p:spTgt spid="15368"/>
                                        </p:tgtEl>
                                      </p:cBhvr>
                                      <p:to x="100000" y="100000"/>
                                    </p:animScale>
                                    <p:animScale>
                                      <p:cBhvr>
                                        <p:cTn id="58" dur="26">
                                          <p:stCondLst>
                                            <p:cond delay="1642"/>
                                          </p:stCondLst>
                                        </p:cTn>
                                        <p:tgtEl>
                                          <p:spTgt spid="15368"/>
                                        </p:tgtEl>
                                      </p:cBhvr>
                                      <p:to x="100000" y="90000"/>
                                    </p:animScale>
                                    <p:animScale>
                                      <p:cBhvr>
                                        <p:cTn id="59" dur="166" decel="50000">
                                          <p:stCondLst>
                                            <p:cond delay="1668"/>
                                          </p:stCondLst>
                                        </p:cTn>
                                        <p:tgtEl>
                                          <p:spTgt spid="15368"/>
                                        </p:tgtEl>
                                      </p:cBhvr>
                                      <p:to x="100000" y="100000"/>
                                    </p:animScale>
                                    <p:animScale>
                                      <p:cBhvr>
                                        <p:cTn id="60" dur="26">
                                          <p:stCondLst>
                                            <p:cond delay="1808"/>
                                          </p:stCondLst>
                                        </p:cTn>
                                        <p:tgtEl>
                                          <p:spTgt spid="15368"/>
                                        </p:tgtEl>
                                      </p:cBhvr>
                                      <p:to x="100000" y="95000"/>
                                    </p:animScale>
                                    <p:animScale>
                                      <p:cBhvr>
                                        <p:cTn id="61" dur="166" decel="50000">
                                          <p:stCondLst>
                                            <p:cond delay="1834"/>
                                          </p:stCondLst>
                                        </p:cTn>
                                        <p:tgtEl>
                                          <p:spTgt spid="15368"/>
                                        </p:tgtEl>
                                      </p:cBhvr>
                                      <p:to x="100000" y="100000"/>
                                    </p:animScale>
                                  </p:childTnLst>
                                </p:cTn>
                              </p:par>
                              <p:par>
                                <p:cTn id="62" presetID="26" presetClass="entr" presetSubtype="0" fill="hold" nodeType="withEffect">
                                  <p:stCondLst>
                                    <p:cond delay="0"/>
                                  </p:stCondLst>
                                  <p:childTnLst>
                                    <p:set>
                                      <p:cBhvr>
                                        <p:cTn id="63" dur="1" fill="hold">
                                          <p:stCondLst>
                                            <p:cond delay="0"/>
                                          </p:stCondLst>
                                        </p:cTn>
                                        <p:tgtEl>
                                          <p:spTgt spid="15369"/>
                                        </p:tgtEl>
                                        <p:attrNameLst>
                                          <p:attrName>style.visibility</p:attrName>
                                        </p:attrNameLst>
                                      </p:cBhvr>
                                      <p:to>
                                        <p:strVal val="visible"/>
                                      </p:to>
                                    </p:set>
                                    <p:animEffect transition="in" filter="wipe(down)">
                                      <p:cBhvr>
                                        <p:cTn id="64" dur="580">
                                          <p:stCondLst>
                                            <p:cond delay="0"/>
                                          </p:stCondLst>
                                        </p:cTn>
                                        <p:tgtEl>
                                          <p:spTgt spid="15369"/>
                                        </p:tgtEl>
                                      </p:cBhvr>
                                    </p:animEffect>
                                    <p:anim calcmode="lin" valueType="num">
                                      <p:cBhvr>
                                        <p:cTn id="65" dur="1822" tmFilter="0,0; 0.14,0.36; 0.43,0.73; 0.71,0.91; 1.0,1.0">
                                          <p:stCondLst>
                                            <p:cond delay="0"/>
                                          </p:stCondLst>
                                        </p:cTn>
                                        <p:tgtEl>
                                          <p:spTgt spid="15369"/>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5369"/>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5369"/>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5369"/>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5369"/>
                                        </p:tgtEl>
                                        <p:attrNameLst>
                                          <p:attrName>ppt_y</p:attrName>
                                        </p:attrNameLst>
                                      </p:cBhvr>
                                      <p:tavLst>
                                        <p:tav tm="0" fmla="#ppt_y-sin(pi*$)/81">
                                          <p:val>
                                            <p:fltVal val="0"/>
                                          </p:val>
                                        </p:tav>
                                        <p:tav tm="100000">
                                          <p:val>
                                            <p:fltVal val="1"/>
                                          </p:val>
                                        </p:tav>
                                      </p:tavLst>
                                    </p:anim>
                                    <p:animScale>
                                      <p:cBhvr>
                                        <p:cTn id="70" dur="26">
                                          <p:stCondLst>
                                            <p:cond delay="650"/>
                                          </p:stCondLst>
                                        </p:cTn>
                                        <p:tgtEl>
                                          <p:spTgt spid="15369"/>
                                        </p:tgtEl>
                                      </p:cBhvr>
                                      <p:to x="100000" y="60000"/>
                                    </p:animScale>
                                    <p:animScale>
                                      <p:cBhvr>
                                        <p:cTn id="71" dur="166" decel="50000">
                                          <p:stCondLst>
                                            <p:cond delay="676"/>
                                          </p:stCondLst>
                                        </p:cTn>
                                        <p:tgtEl>
                                          <p:spTgt spid="15369"/>
                                        </p:tgtEl>
                                      </p:cBhvr>
                                      <p:to x="100000" y="100000"/>
                                    </p:animScale>
                                    <p:animScale>
                                      <p:cBhvr>
                                        <p:cTn id="72" dur="26">
                                          <p:stCondLst>
                                            <p:cond delay="1312"/>
                                          </p:stCondLst>
                                        </p:cTn>
                                        <p:tgtEl>
                                          <p:spTgt spid="15369"/>
                                        </p:tgtEl>
                                      </p:cBhvr>
                                      <p:to x="100000" y="80000"/>
                                    </p:animScale>
                                    <p:animScale>
                                      <p:cBhvr>
                                        <p:cTn id="73" dur="166" decel="50000">
                                          <p:stCondLst>
                                            <p:cond delay="1338"/>
                                          </p:stCondLst>
                                        </p:cTn>
                                        <p:tgtEl>
                                          <p:spTgt spid="15369"/>
                                        </p:tgtEl>
                                      </p:cBhvr>
                                      <p:to x="100000" y="100000"/>
                                    </p:animScale>
                                    <p:animScale>
                                      <p:cBhvr>
                                        <p:cTn id="74" dur="26">
                                          <p:stCondLst>
                                            <p:cond delay="1642"/>
                                          </p:stCondLst>
                                        </p:cTn>
                                        <p:tgtEl>
                                          <p:spTgt spid="15369"/>
                                        </p:tgtEl>
                                      </p:cBhvr>
                                      <p:to x="100000" y="90000"/>
                                    </p:animScale>
                                    <p:animScale>
                                      <p:cBhvr>
                                        <p:cTn id="75" dur="166" decel="50000">
                                          <p:stCondLst>
                                            <p:cond delay="1668"/>
                                          </p:stCondLst>
                                        </p:cTn>
                                        <p:tgtEl>
                                          <p:spTgt spid="15369"/>
                                        </p:tgtEl>
                                      </p:cBhvr>
                                      <p:to x="100000" y="100000"/>
                                    </p:animScale>
                                    <p:animScale>
                                      <p:cBhvr>
                                        <p:cTn id="76" dur="26">
                                          <p:stCondLst>
                                            <p:cond delay="1808"/>
                                          </p:stCondLst>
                                        </p:cTn>
                                        <p:tgtEl>
                                          <p:spTgt spid="15369"/>
                                        </p:tgtEl>
                                      </p:cBhvr>
                                      <p:to x="100000" y="95000"/>
                                    </p:animScale>
                                    <p:animScale>
                                      <p:cBhvr>
                                        <p:cTn id="77" dur="166" decel="50000">
                                          <p:stCondLst>
                                            <p:cond delay="1834"/>
                                          </p:stCondLst>
                                        </p:cTn>
                                        <p:tgtEl>
                                          <p:spTgt spid="15369"/>
                                        </p:tgtEl>
                                      </p:cBhvr>
                                      <p:to x="100000" y="100000"/>
                                    </p:animScale>
                                  </p:childTnLst>
                                </p:cTn>
                              </p:par>
                              <p:par>
                                <p:cTn id="78" presetID="45" presetClass="entr" presetSubtype="0" fill="hold" grpId="0" nodeType="withEffect">
                                  <p:stCondLst>
                                    <p:cond delay="0"/>
                                  </p:stCondLst>
                                  <p:childTnLst>
                                    <p:set>
                                      <p:cBhvr>
                                        <p:cTn id="79" dur="1" fill="hold">
                                          <p:stCondLst>
                                            <p:cond delay="0"/>
                                          </p:stCondLst>
                                        </p:cTn>
                                        <p:tgtEl>
                                          <p:spTgt spid="15364"/>
                                        </p:tgtEl>
                                        <p:attrNameLst>
                                          <p:attrName>style.visibility</p:attrName>
                                        </p:attrNameLst>
                                      </p:cBhvr>
                                      <p:to>
                                        <p:strVal val="visible"/>
                                      </p:to>
                                    </p:set>
                                    <p:animEffect transition="in" filter="fade">
                                      <p:cBhvr>
                                        <p:cTn id="80" dur="2000"/>
                                        <p:tgtEl>
                                          <p:spTgt spid="15364"/>
                                        </p:tgtEl>
                                      </p:cBhvr>
                                    </p:animEffect>
                                    <p:anim calcmode="lin" valueType="num">
                                      <p:cBhvr>
                                        <p:cTn id="81" dur="2000" fill="hold"/>
                                        <p:tgtEl>
                                          <p:spTgt spid="15364"/>
                                        </p:tgtEl>
                                        <p:attrNameLst>
                                          <p:attrName>ppt_w</p:attrName>
                                        </p:attrNameLst>
                                      </p:cBhvr>
                                      <p:tavLst>
                                        <p:tav tm="0" fmla="#ppt_w*sin(2.5*pi*$)">
                                          <p:val>
                                            <p:fltVal val="0"/>
                                          </p:val>
                                        </p:tav>
                                        <p:tav tm="100000">
                                          <p:val>
                                            <p:fltVal val="1"/>
                                          </p:val>
                                        </p:tav>
                                      </p:tavLst>
                                    </p:anim>
                                    <p:anim calcmode="lin" valueType="num">
                                      <p:cBhvr>
                                        <p:cTn id="82" dur="2000" fill="hold"/>
                                        <p:tgtEl>
                                          <p:spTgt spid="153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83" fill="hold" display="0">
                  <p:stCondLst>
                    <p:cond delay="indefinite"/>
                  </p:stCondLst>
                  <p:endCondLst>
                    <p:cond evt="onPrev" delay="0">
                      <p:tgtEl>
                        <p:sldTgt/>
                      </p:tgtEl>
                    </p:cond>
                  </p:endCondLst>
                </p:cTn>
                <p:tgtEl>
                  <p:spTgt spid="15370"/>
                </p:tgtEl>
              </p:cMediaNode>
            </p:video>
            <p:seq concurrent="1" nextAc="seek">
              <p:cTn id="84" restart="whenNotActive" fill="hold" evtFilter="cancelBubble" nodeType="interactiveSeq">
                <p:stCondLst>
                  <p:cond evt="onClick" delay="0">
                    <p:tgtEl>
                      <p:spTgt spid="15370"/>
                    </p:tgtEl>
                  </p:cond>
                </p:stCondLst>
                <p:endSync evt="end" delay="0">
                  <p:rtn val="all"/>
                </p:endSync>
                <p:childTnLst>
                  <p:par>
                    <p:cTn id="85" fill="hold">
                      <p:stCondLst>
                        <p:cond delay="0"/>
                      </p:stCondLst>
                      <p:childTnLst>
                        <p:par>
                          <p:cTn id="86" fill="hold">
                            <p:stCondLst>
                              <p:cond delay="0"/>
                            </p:stCondLst>
                            <p:childTnLst>
                              <p:par>
                                <p:cTn id="87" presetID="2" presetClass="mediacall" presetSubtype="0" fill="hold" nodeType="clickEffect">
                                  <p:stCondLst>
                                    <p:cond delay="0"/>
                                  </p:stCondLst>
                                  <p:childTnLst>
                                    <p:cmd type="call" cmd="togglePause">
                                      <p:cBhvr>
                                        <p:cTn id="88" dur="1" fill="hold"/>
                                        <p:tgtEl>
                                          <p:spTgt spid="15370"/>
                                        </p:tgtEl>
                                      </p:cBhvr>
                                    </p:cmd>
                                  </p:childTnLst>
                                </p:cTn>
                              </p:par>
                            </p:childTnLst>
                          </p:cTn>
                        </p:par>
                      </p:childTnLst>
                    </p:cTn>
                  </p:par>
                </p:childTnLst>
              </p:cTn>
              <p:nextCondLst>
                <p:cond evt="onClick" delay="0">
                  <p:tgtEl>
                    <p:spTgt spid="15370"/>
                  </p:tgtEl>
                </p:cond>
              </p:nextCondLst>
            </p:seq>
          </p:childTnLst>
        </p:cTn>
      </p:par>
    </p:tnLst>
    <p:bldLst>
      <p:bldP spid="15363" grpId="0" autoUpdateAnimBg="0"/>
      <p:bldP spid="15364" grpId="0" autoUpdateAnimBg="0"/>
      <p:bldP spid="15366"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968" y="152400"/>
            <a:ext cx="9311332" cy="2095500"/>
          </a:xfrm>
        </p:spPr>
        <p:txBody>
          <a:bodyPr/>
          <a:lstStyle/>
          <a:p>
            <a:pPr algn="l"/>
            <a:r>
              <a:rPr lang="en-US" dirty="0" smtClean="0"/>
              <a:t>Android</a:t>
            </a:r>
            <a:endParaRPr lang="en-US" dirty="0"/>
          </a:p>
        </p:txBody>
      </p:sp>
      <p:sp>
        <p:nvSpPr>
          <p:cNvPr id="3" name="Content Placeholder 2"/>
          <p:cNvSpPr>
            <a:spLocks noGrp="1"/>
          </p:cNvSpPr>
          <p:nvPr>
            <p:ph idx="1"/>
          </p:nvPr>
        </p:nvSpPr>
        <p:spPr/>
        <p:txBody>
          <a:bodyPr/>
          <a:lstStyle/>
          <a:p>
            <a:pPr marL="292100" indent="0">
              <a:buNone/>
            </a:pPr>
            <a:r>
              <a:rPr lang="en-US" sz="3600" dirty="0"/>
              <a:t>https://</a:t>
            </a:r>
            <a:r>
              <a:rPr lang="en-US" sz="3600" dirty="0" err="1"/>
              <a:t>github.com</a:t>
            </a:r>
            <a:r>
              <a:rPr lang="en-US" sz="3600" dirty="0"/>
              <a:t>/</a:t>
            </a:r>
            <a:r>
              <a:rPr lang="en-US" sz="3600" dirty="0" err="1"/>
              <a:t>microsoft-dpe</a:t>
            </a:r>
            <a:r>
              <a:rPr lang="en-US" sz="3600" dirty="0"/>
              <a:t>/</a:t>
            </a:r>
            <a:r>
              <a:rPr lang="en-US" sz="3600" dirty="0" err="1"/>
              <a:t>wa</a:t>
            </a:r>
            <a:r>
              <a:rPr lang="en-US" sz="3600" dirty="0"/>
              <a:t>-toolkit-android</a:t>
            </a:r>
          </a:p>
        </p:txBody>
      </p:sp>
      <p:pic>
        <p:nvPicPr>
          <p:cNvPr id="5" name="Picture 4"/>
          <p:cNvPicPr>
            <a:picLocks noChangeAspect="1"/>
          </p:cNvPicPr>
          <p:nvPr/>
        </p:nvPicPr>
        <p:blipFill>
          <a:blip r:embed="rId2"/>
          <a:stretch>
            <a:fillRect/>
          </a:stretch>
        </p:blipFill>
        <p:spPr>
          <a:xfrm>
            <a:off x="597744" y="196280"/>
            <a:ext cx="2057485" cy="21404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3346858"/>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5359400" y="2971800"/>
            <a:ext cx="2097087" cy="2781300"/>
          </a:xfrm>
          <a:prstGeom prst="rect">
            <a:avLst/>
          </a:prstGeom>
          <a:noFill/>
          <a:ln w="12700" cap="flat">
            <a:noFill/>
            <a:miter lim="800000"/>
            <a:headEnd/>
            <a:tailEnd/>
          </a:ln>
        </p:spPr>
      </p:pic>
    </p:spTree>
    <p:extLst>
      <p:ext uri="{BB962C8B-B14F-4D97-AF65-F5344CB8AC3E}">
        <p14:creationId xmlns:p14="http://schemas.microsoft.com/office/powerpoint/2010/main" val="60102923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2476500" y="152400"/>
            <a:ext cx="9448800" cy="2095500"/>
          </a:xfrm>
          <a:ln/>
        </p:spPr>
        <p:txBody>
          <a:bodyPr/>
          <a:lstStyle/>
          <a:p>
            <a:pPr algn="l"/>
            <a:r>
              <a:rPr lang="en-US" dirty="0" smtClean="0"/>
              <a:t>Resources</a:t>
            </a:r>
            <a:endParaRPr lang="en-US" dirty="0"/>
          </a:p>
        </p:txBody>
      </p:sp>
      <p:sp>
        <p:nvSpPr>
          <p:cNvPr id="60418" name="Rectangle 2"/>
          <p:cNvSpPr>
            <a:spLocks noGrp="1" noChangeArrowheads="1"/>
          </p:cNvSpPr>
          <p:nvPr>
            <p:ph idx="1"/>
          </p:nvPr>
        </p:nvSpPr>
        <p:spPr>
          <a:xfrm>
            <a:off x="1101800" y="2788568"/>
            <a:ext cx="10845800" cy="5537200"/>
          </a:xfrm>
          <a:ln/>
        </p:spPr>
        <p:txBody>
          <a:bodyPr/>
          <a:lstStyle/>
          <a:p>
            <a:pPr marL="903288"/>
            <a:r>
              <a:rPr lang="en-US" dirty="0" smtClean="0"/>
              <a:t>Project and Presentation</a:t>
            </a:r>
            <a:br>
              <a:rPr lang="en-US" dirty="0" smtClean="0"/>
            </a:br>
            <a:r>
              <a:rPr lang="en-US" sz="3600" dirty="0" smtClean="0">
                <a:hlinkClick r:id="rId2"/>
              </a:rPr>
              <a:t>http</a:t>
            </a:r>
            <a:r>
              <a:rPr lang="en-US" sz="3600" dirty="0">
                <a:hlinkClick r:id="rId2"/>
              </a:rPr>
              <a:t>:/</a:t>
            </a:r>
            <a:r>
              <a:rPr lang="en-US" sz="3600" dirty="0" smtClean="0">
                <a:hlinkClick r:id="rId2"/>
              </a:rPr>
              <a:t>/github.com/einari/gadgetshop</a:t>
            </a:r>
            <a:endParaRPr lang="en-US" dirty="0" smtClean="0"/>
          </a:p>
          <a:p>
            <a:pPr marL="903288"/>
            <a:r>
              <a:rPr lang="en-US" dirty="0" smtClean="0"/>
              <a:t>Windows Azure Platform</a:t>
            </a:r>
            <a:br>
              <a:rPr lang="en-US" dirty="0" smtClean="0"/>
            </a:br>
            <a:r>
              <a:rPr lang="en-US" sz="3600" dirty="0" smtClean="0">
                <a:hlinkClick r:id="rId2"/>
              </a:rPr>
              <a:t>http://www.azure.com/</a:t>
            </a:r>
            <a:r>
              <a:rPr lang="en-US" sz="3600" dirty="0" smtClean="0"/>
              <a:t> </a:t>
            </a:r>
            <a:endParaRPr lang="en-US" dirty="0" smtClean="0"/>
          </a:p>
          <a:p>
            <a:pPr marL="903288"/>
            <a:r>
              <a:rPr lang="en-US" dirty="0" smtClean="0"/>
              <a:t>Windows Azure Platform Training Kit</a:t>
            </a:r>
            <a:br>
              <a:rPr lang="en-US" dirty="0" smtClean="0"/>
            </a:br>
            <a:r>
              <a:rPr lang="en-US" sz="3200" dirty="0" smtClean="0">
                <a:hlinkClick r:id="rId3"/>
              </a:rPr>
              <a:t>http://www.microsoft.com/downloads/details.aspx?FamilyID=413E88F8-5966-4A83-B309-53B7B77EDF78&amp;displaylang=en</a:t>
            </a:r>
            <a:r>
              <a:rPr lang="en-US" sz="3200" dirty="0" smtClean="0"/>
              <a:t> </a:t>
            </a:r>
            <a:endParaRPr lang="en-US" dirty="0" smtClean="0"/>
          </a:p>
          <a:p>
            <a:pPr marL="903288"/>
            <a:endParaRPr lang="en-US" dirty="0"/>
          </a:p>
        </p:txBody>
      </p:sp>
      <p:pic>
        <p:nvPicPr>
          <p:cNvPr id="7" name="Picture 21"/>
          <p:cNvPicPr>
            <a:picLocks noChangeAspect="1" noChangeArrowheads="1"/>
          </p:cNvPicPr>
          <p:nvPr/>
        </p:nvPicPr>
        <p:blipFill>
          <a:blip r:embed="rId4"/>
          <a:srcRect/>
          <a:stretch>
            <a:fillRect/>
          </a:stretch>
        </p:blipFill>
        <p:spPr bwMode="auto">
          <a:xfrm>
            <a:off x="787400" y="381000"/>
            <a:ext cx="1625600" cy="1625600"/>
          </a:xfrm>
          <a:prstGeom prst="rect">
            <a:avLst/>
          </a:prstGeom>
          <a:noFill/>
          <a:ln w="12700" cap="flat">
            <a:noFill/>
            <a:miter lim="800000"/>
            <a:headEnd/>
            <a:tailEnd/>
          </a:ln>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2"/>
          <a:srcRect/>
          <a:stretch>
            <a:fillRect/>
          </a:stretch>
        </p:blipFill>
        <p:spPr bwMode="auto">
          <a:xfrm>
            <a:off x="1817688" y="192088"/>
            <a:ext cx="9355137" cy="9355137"/>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p:cNvPicPr>
            <a:picLocks noChangeAspect="1" noChangeArrowheads="1"/>
          </p:cNvPicPr>
          <p:nvPr/>
        </p:nvPicPr>
        <p:blipFill>
          <a:blip r:embed="rId2"/>
          <a:srcRect/>
          <a:stretch>
            <a:fillRect/>
          </a:stretch>
        </p:blipFill>
        <p:spPr bwMode="auto">
          <a:xfrm>
            <a:off x="-295275" y="-3184525"/>
            <a:ext cx="13595350" cy="16122650"/>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p:cNvPicPr>
            <a:picLocks noChangeAspect="1" noChangeArrowheads="1"/>
          </p:cNvPicPr>
          <p:nvPr/>
        </p:nvPicPr>
        <p:blipFill>
          <a:blip r:embed="rId2"/>
          <a:srcRect/>
          <a:stretch>
            <a:fillRect/>
          </a:stretch>
        </p:blipFill>
        <p:spPr bwMode="auto">
          <a:xfrm>
            <a:off x="-1293813" y="-322263"/>
            <a:ext cx="15592426" cy="10385426"/>
          </a:xfrm>
          <a:prstGeom prst="rect">
            <a:avLst/>
          </a:prstGeom>
          <a:noFill/>
          <a:ln w="12700" cap="flat">
            <a:noFill/>
            <a:miter lim="800000"/>
            <a:headEnd/>
            <a:tailEnd/>
          </a:ln>
        </p:spPr>
      </p:pic>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2476500" y="152400"/>
            <a:ext cx="9448800" cy="2095500"/>
          </a:xfrm>
          <a:ln/>
        </p:spPr>
        <p:txBody>
          <a:bodyPr/>
          <a:lstStyle/>
          <a:p>
            <a:pPr algn="l"/>
            <a:r>
              <a:rPr lang="en-US" dirty="0">
                <a:latin typeface="Calibri" pitchFamily="34" charset="0"/>
                <a:cs typeface="Calibri" pitchFamily="34" charset="0"/>
              </a:rPr>
              <a:t>What is </a:t>
            </a:r>
            <a:r>
              <a:rPr lang="en-US" dirty="0" smtClean="0">
                <a:latin typeface="Calibri" pitchFamily="34" charset="0"/>
                <a:cs typeface="Calibri" pitchFamily="34" charset="0"/>
              </a:rPr>
              <a:t>the cloud?</a:t>
            </a:r>
            <a:endParaRPr lang="en-US" dirty="0">
              <a:latin typeface="Calibri" pitchFamily="34" charset="0"/>
              <a:cs typeface="Calibri" pitchFamily="34" charset="0"/>
            </a:endParaRPr>
          </a:p>
        </p:txBody>
      </p:sp>
      <p:pic>
        <p:nvPicPr>
          <p:cNvPr id="17410"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grpSp>
        <p:nvGrpSpPr>
          <p:cNvPr id="5" name="Group 92"/>
          <p:cNvGrpSpPr/>
          <p:nvPr/>
        </p:nvGrpSpPr>
        <p:grpSpPr>
          <a:xfrm>
            <a:off x="-122336" y="5164832"/>
            <a:ext cx="13350884" cy="5714124"/>
            <a:chOff x="0" y="771891"/>
            <a:chExt cx="12188825" cy="3122162"/>
          </a:xfrm>
        </p:grpSpPr>
        <p:pic>
          <p:nvPicPr>
            <p:cNvPr id="6" name="Picture 5" descr="blurry-blue-cloud-rays.png"/>
            <p:cNvPicPr>
              <a:picLocks noChangeAspect="1"/>
            </p:cNvPicPr>
            <p:nvPr/>
          </p:nvPicPr>
          <p:blipFill>
            <a:blip r:embed="rId4" cstate="print"/>
            <a:stretch>
              <a:fillRect/>
            </a:stretch>
          </p:blipFill>
          <p:spPr>
            <a:xfrm>
              <a:off x="0" y="771891"/>
              <a:ext cx="12188825" cy="1947558"/>
            </a:xfrm>
            <a:prstGeom prst="rect">
              <a:avLst/>
            </a:prstGeom>
          </p:spPr>
        </p:pic>
        <p:pic>
          <p:nvPicPr>
            <p:cNvPr id="7" name="Picture 6" descr="CLOUD-ARCH-thinner.png"/>
            <p:cNvPicPr>
              <a:picLocks noChangeAspect="1"/>
            </p:cNvPicPr>
            <p:nvPr/>
          </p:nvPicPr>
          <p:blipFill>
            <a:blip r:embed="rId5" cstate="print"/>
            <a:stretch>
              <a:fillRect/>
            </a:stretch>
          </p:blipFill>
          <p:spPr>
            <a:xfrm>
              <a:off x="0" y="2179151"/>
              <a:ext cx="12188825" cy="1714902"/>
            </a:xfrm>
            <a:prstGeom prst="rect">
              <a:avLst/>
            </a:prstGeom>
          </p:spPr>
        </p:pic>
      </p:grpSp>
      <p:sp>
        <p:nvSpPr>
          <p:cNvPr id="8" name="Text Placeholder 2"/>
          <p:cNvSpPr>
            <a:spLocks noGrp="1"/>
          </p:cNvSpPr>
          <p:nvPr>
            <p:ph idx="1"/>
          </p:nvPr>
        </p:nvSpPr>
        <p:spPr>
          <a:xfrm>
            <a:off x="1749872" y="3436640"/>
            <a:ext cx="9417000" cy="2151658"/>
          </a:xfrm>
          <a:prstGeom prst="rect">
            <a:avLst/>
          </a:prstGeom>
        </p:spPr>
        <p:txBody>
          <a:bodyPr/>
          <a:lstStyle/>
          <a:p>
            <a:pPr marL="0" indent="0" algn="ctr">
              <a:buNone/>
            </a:pPr>
            <a:r>
              <a:rPr lang="en-US" i="1" dirty="0" smtClean="0">
                <a:effectLst>
                  <a:outerShdw blurRad="38100" dist="38100" dir="2700000" algn="tl">
                    <a:srgbClr val="000000">
                      <a:alpha val="43137"/>
                    </a:srgbClr>
                  </a:outerShdw>
                </a:effectLst>
              </a:rPr>
              <a:t>… apparently, the Cloud is somewhere in Virginia…</a:t>
            </a:r>
            <a:endParaRPr lang="en-US" i="1" dirty="0">
              <a:effectLst>
                <a:outerShdw blurRad="38100" dist="38100" dir="2700000" algn="tl">
                  <a:srgbClr val="000000">
                    <a:alpha val="43137"/>
                  </a:srgbClr>
                </a:outerShdw>
              </a:effectLst>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71493" y="1737667"/>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4" name="Straight Arrow Connector 3"/>
          <p:cNvCxnSpPr/>
          <p:nvPr/>
        </p:nvCxnSpPr>
        <p:spPr bwMode="auto">
          <a:xfrm rot="16200000" flipV="1">
            <a:off x="1179781" y="3080821"/>
            <a:ext cx="1273277" cy="4"/>
          </a:xfrm>
          <a:prstGeom prst="straightConnector1">
            <a:avLst/>
          </a:prstGeom>
          <a:ln w="2540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1816419" y="3719223"/>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878510" y="3435906"/>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Usage</a:t>
            </a:r>
          </a:p>
        </p:txBody>
      </p:sp>
      <p:sp>
        <p:nvSpPr>
          <p:cNvPr id="7" name="Rectangle 6"/>
          <p:cNvSpPr/>
          <p:nvPr/>
        </p:nvSpPr>
        <p:spPr>
          <a:xfrm rot="16200000">
            <a:off x="1085812" y="2965904"/>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8" name="Rectangle 7"/>
          <p:cNvSpPr/>
          <p:nvPr/>
        </p:nvSpPr>
        <p:spPr>
          <a:xfrm>
            <a:off x="2987364" y="3863708"/>
            <a:ext cx="942147"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cxnSp>
        <p:nvCxnSpPr>
          <p:cNvPr id="9" name="Straight Arrow Connector 8"/>
          <p:cNvCxnSpPr/>
          <p:nvPr/>
        </p:nvCxnSpPr>
        <p:spPr bwMode="auto">
          <a:xfrm flipV="1">
            <a:off x="1816419" y="3244676"/>
            <a:ext cx="1086908" cy="92966"/>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976627" y="3214838"/>
            <a:ext cx="1138763" cy="12280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11" name="Text Placeholder 6"/>
          <p:cNvSpPr txBox="1">
            <a:spLocks/>
          </p:cNvSpPr>
          <p:nvPr/>
        </p:nvSpPr>
        <p:spPr bwMode="auto">
          <a:xfrm>
            <a:off x="1789625" y="3437293"/>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a:t>
            </a:r>
          </a:p>
        </p:txBody>
      </p:sp>
      <p:cxnSp>
        <p:nvCxnSpPr>
          <p:cNvPr id="12" name="Straight Connector 11"/>
          <p:cNvCxnSpPr/>
          <p:nvPr/>
        </p:nvCxnSpPr>
        <p:spPr bwMode="auto">
          <a:xfrm rot="5400000" flipH="1" flipV="1">
            <a:off x="3371590" y="3113775"/>
            <a:ext cx="1213217" cy="1670"/>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859927" y="2730429"/>
            <a:ext cx="1191799" cy="678477"/>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endParaRPr lang="en-US" sz="1100" b="1" dirty="0"/>
          </a:p>
          <a:p>
            <a:pPr marL="325115" indent="-325115" defTabSz="1300460" eaLnBrk="0" hangingPunct="0">
              <a:lnSpc>
                <a:spcPts val="1138"/>
              </a:lnSpc>
              <a:spcAft>
                <a:spcPts val="853"/>
              </a:spcAft>
              <a:buClr>
                <a:srgbClr val="000000"/>
              </a:buClr>
            </a:pPr>
            <a:r>
              <a:rPr lang="en-US" sz="1100" b="1" dirty="0"/>
              <a:t>Inactivity</a:t>
            </a:r>
          </a:p>
          <a:p>
            <a:pPr marL="325115" indent="-325115" defTabSz="1300460" eaLnBrk="0" hangingPunct="0">
              <a:lnSpc>
                <a:spcPts val="1138"/>
              </a:lnSpc>
              <a:spcAft>
                <a:spcPts val="853"/>
              </a:spcAft>
              <a:buClr>
                <a:srgbClr val="000000"/>
              </a:buClr>
            </a:pPr>
            <a:r>
              <a:rPr lang="en-US" sz="1100" b="1" dirty="0"/>
              <a:t>Period </a:t>
            </a:r>
          </a:p>
        </p:txBody>
      </p:sp>
      <p:cxnSp>
        <p:nvCxnSpPr>
          <p:cNvPr id="14" name="Straight Connector 13"/>
          <p:cNvCxnSpPr/>
          <p:nvPr/>
        </p:nvCxnSpPr>
        <p:spPr bwMode="auto">
          <a:xfrm rot="5400000" flipH="1" flipV="1">
            <a:off x="2319518" y="3113775"/>
            <a:ext cx="1213217" cy="1670"/>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5" name="TextBox 14"/>
          <p:cNvSpPr txBox="1"/>
          <p:nvPr/>
        </p:nvSpPr>
        <p:spPr>
          <a:xfrm>
            <a:off x="2147661" y="1807669"/>
            <a:ext cx="2510492" cy="525272"/>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“On and Off “  </a:t>
            </a:r>
          </a:p>
        </p:txBody>
      </p:sp>
      <p:sp>
        <p:nvSpPr>
          <p:cNvPr id="16" name="Rectangle 15"/>
          <p:cNvSpPr/>
          <p:nvPr/>
        </p:nvSpPr>
        <p:spPr>
          <a:xfrm>
            <a:off x="776070" y="4295360"/>
            <a:ext cx="5412157" cy="1050544"/>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On &amp; off workloads (e.g. batch job)</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Over provisioned capacity is wasted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Time to market can be cumbersome </a:t>
            </a:r>
          </a:p>
        </p:txBody>
      </p:sp>
      <p:sp>
        <p:nvSpPr>
          <p:cNvPr id="17" name="Rectangle 16"/>
          <p:cNvSpPr/>
          <p:nvPr/>
        </p:nvSpPr>
        <p:spPr bwMode="auto">
          <a:xfrm>
            <a:off x="1208408" y="5605908"/>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18" name="Straight Arrow Connector 17"/>
          <p:cNvCxnSpPr/>
          <p:nvPr/>
        </p:nvCxnSpPr>
        <p:spPr bwMode="auto">
          <a:xfrm rot="16200000" flipV="1">
            <a:off x="1154285" y="6939118"/>
            <a:ext cx="1273277" cy="4"/>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790921" y="7577518"/>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1060316" y="6824198"/>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21" name="Rectangle 20"/>
          <p:cNvSpPr/>
          <p:nvPr/>
        </p:nvSpPr>
        <p:spPr>
          <a:xfrm>
            <a:off x="2928338" y="7713097"/>
            <a:ext cx="942147" cy="284068"/>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sp>
        <p:nvSpPr>
          <p:cNvPr id="22" name="TextBox 21"/>
          <p:cNvSpPr txBox="1"/>
          <p:nvPr/>
        </p:nvSpPr>
        <p:spPr>
          <a:xfrm>
            <a:off x="1544268" y="5656019"/>
            <a:ext cx="3794716" cy="914094"/>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“Unpredictable Bursting“  </a:t>
            </a:r>
          </a:p>
        </p:txBody>
      </p:sp>
      <p:sp>
        <p:nvSpPr>
          <p:cNvPr id="23" name="Text Placeholder 6"/>
          <p:cNvSpPr txBox="1">
            <a:spLocks/>
          </p:cNvSpPr>
          <p:nvPr/>
        </p:nvSpPr>
        <p:spPr bwMode="auto">
          <a:xfrm>
            <a:off x="2831528" y="7297939"/>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 Usage </a:t>
            </a:r>
          </a:p>
        </p:txBody>
      </p:sp>
      <p:sp>
        <p:nvSpPr>
          <p:cNvPr id="24" name="Rectangle 23"/>
          <p:cNvSpPr/>
          <p:nvPr/>
        </p:nvSpPr>
        <p:spPr>
          <a:xfrm>
            <a:off x="833833" y="8156209"/>
            <a:ext cx="5380255" cy="1670199"/>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Unexpected/unplanned peak in demand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Sudden spike impacts performance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Can’t over provision for extreme cases </a:t>
            </a:r>
          </a:p>
        </p:txBody>
      </p:sp>
      <p:grpSp>
        <p:nvGrpSpPr>
          <p:cNvPr id="25" name="Group 24"/>
          <p:cNvGrpSpPr/>
          <p:nvPr/>
        </p:nvGrpSpPr>
        <p:grpSpPr>
          <a:xfrm>
            <a:off x="1839012" y="6464299"/>
            <a:ext cx="3308836" cy="700270"/>
            <a:chOff x="5574420" y="5257417"/>
            <a:chExt cx="3253688" cy="721360"/>
          </a:xfrm>
        </p:grpSpPr>
        <p:cxnSp>
          <p:nvCxnSpPr>
            <p:cNvPr id="26" name="Straight Arrow Connector 25"/>
            <p:cNvCxnSpPr/>
            <p:nvPr/>
          </p:nvCxnSpPr>
          <p:spPr bwMode="auto">
            <a:xfrm>
              <a:off x="7600265" y="5975286"/>
              <a:ext cx="1227843" cy="2508"/>
            </a:xfrm>
            <a:prstGeom prst="straightConnector1">
              <a:avLst/>
            </a:pr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p:spPr>
        </p:cxnSp>
        <p:cxnSp>
          <p:nvCxnSpPr>
            <p:cNvPr id="27" name="Straight Connector 26"/>
            <p:cNvCxnSpPr>
              <a:endCxn id="28" idx="0"/>
            </p:cNvCxnSpPr>
            <p:nvPr/>
          </p:nvCxnSpPr>
          <p:spPr bwMode="auto">
            <a:xfrm flipV="1">
              <a:off x="5574420" y="5967876"/>
              <a:ext cx="1219909" cy="740"/>
            </a:xfrm>
            <a:prstGeom prst="line">
              <a:avLst/>
            </a:pr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cxnSp>
        <p:sp>
          <p:nvSpPr>
            <p:cNvPr id="28" name="Freeform 2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chemeClr val="tx1"/>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a:endParaRPr lang="en-US" dirty="0"/>
            </a:p>
          </p:txBody>
        </p:sp>
      </p:grpSp>
      <p:sp>
        <p:nvSpPr>
          <p:cNvPr id="29" name="Rectangle 28"/>
          <p:cNvSpPr/>
          <p:nvPr/>
        </p:nvSpPr>
        <p:spPr bwMode="auto">
          <a:xfrm>
            <a:off x="7370728" y="1733974"/>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30" name="Straight Arrow Connector 29"/>
          <p:cNvCxnSpPr/>
          <p:nvPr/>
        </p:nvCxnSpPr>
        <p:spPr bwMode="auto">
          <a:xfrm rot="16200000" flipV="1">
            <a:off x="7379016" y="3077128"/>
            <a:ext cx="1273277" cy="4"/>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8015654" y="3715529"/>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32" name="Text Placeholder 6"/>
          <p:cNvSpPr txBox="1">
            <a:spLocks/>
          </p:cNvSpPr>
          <p:nvPr/>
        </p:nvSpPr>
        <p:spPr bwMode="auto">
          <a:xfrm>
            <a:off x="10096202" y="3329319"/>
            <a:ext cx="1218981" cy="1914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 Usage</a:t>
            </a:r>
          </a:p>
        </p:txBody>
      </p:sp>
      <p:sp>
        <p:nvSpPr>
          <p:cNvPr id="33" name="Rectangle 32"/>
          <p:cNvSpPr/>
          <p:nvPr/>
        </p:nvSpPr>
        <p:spPr>
          <a:xfrm rot="16200000">
            <a:off x="7285047" y="2962209"/>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34" name="Rectangle 33"/>
          <p:cNvSpPr/>
          <p:nvPr/>
        </p:nvSpPr>
        <p:spPr>
          <a:xfrm>
            <a:off x="9186599" y="3860014"/>
            <a:ext cx="942147" cy="284068"/>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sp>
        <p:nvSpPr>
          <p:cNvPr id="35" name="TextBox 34"/>
          <p:cNvSpPr txBox="1"/>
          <p:nvPr/>
        </p:nvSpPr>
        <p:spPr>
          <a:xfrm>
            <a:off x="7531830" y="1794030"/>
            <a:ext cx="4056850" cy="525272"/>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“Growing Fast“  </a:t>
            </a:r>
          </a:p>
        </p:txBody>
      </p:sp>
      <p:sp>
        <p:nvSpPr>
          <p:cNvPr id="36" name="Rectangle 35"/>
          <p:cNvSpPr/>
          <p:nvPr/>
        </p:nvSpPr>
        <p:spPr>
          <a:xfrm>
            <a:off x="7066825" y="4297910"/>
            <a:ext cx="5361240" cy="1977975"/>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Successful services needs to grow/scale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Keeping up w/ growth is big IT challenge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Cannot provision hardware fast enough</a:t>
            </a:r>
          </a:p>
        </p:txBody>
      </p:sp>
      <p:sp>
        <p:nvSpPr>
          <p:cNvPr id="37" name="Freeform 36"/>
          <p:cNvSpPr/>
          <p:nvPr/>
        </p:nvSpPr>
        <p:spPr>
          <a:xfrm>
            <a:off x="7864945" y="2449060"/>
            <a:ext cx="3446777" cy="1224028"/>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chemeClr val="tx1"/>
            </a:solidFill>
            <a:prstDash val="solid"/>
            <a:round/>
            <a:headEnd type="none" w="med" len="med"/>
            <a:tailEnd type="arrow"/>
          </a:ln>
          <a:effectLst>
            <a:outerShdw blurRad="50800" dist="38100" dir="2700000" algn="tl" rotWithShape="0">
              <a:prstClr val="black">
                <a:alpha val="40000"/>
              </a:prstClr>
            </a:outerShdw>
          </a:effectLst>
          <a:scene3d>
            <a:camera prst="perspectiveLeft"/>
            <a:lightRig rig="threePt" dir="t"/>
          </a:scene3d>
        </p:spPr>
        <p:txBody>
          <a:bodyPr lIns="130046" tIns="65023" rIns="130046" bIns="65023" rtlCol="0" anchor="ctr"/>
          <a:lstStyle/>
          <a:p>
            <a:pPr algn="ctr"/>
            <a:endParaRPr lang="en-US" dirty="0"/>
          </a:p>
        </p:txBody>
      </p:sp>
      <p:sp>
        <p:nvSpPr>
          <p:cNvPr id="38" name="Rectangle 37"/>
          <p:cNvSpPr/>
          <p:nvPr/>
        </p:nvSpPr>
        <p:spPr bwMode="auto">
          <a:xfrm>
            <a:off x="7414043" y="5603094"/>
            <a:ext cx="4428078" cy="2431974"/>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chemeClr val="tx1"/>
            </a:solidFill>
            <a:prstDash val="solid"/>
            <a:round/>
            <a:headEnd type="none" w="med" len="med"/>
            <a:tailEnd type="none" w="med" len="med"/>
          </a:ln>
          <a:effectLst/>
        </p:spPr>
        <p:txBody>
          <a:bodyPr vert="horz" wrap="square" lIns="130046" tIns="65023" rIns="130046" bIns="65023" numCol="1" rtlCol="0" anchor="ctr" anchorCtr="0" compatLnSpc="1">
            <a:prstTxWarp prst="textNoShape">
              <a:avLst/>
            </a:prstTxWarp>
          </a:bodyPr>
          <a:lstStyle/>
          <a:p>
            <a:pPr algn="r" defTabSz="1300460" eaLnBrk="0" hangingPunct="0">
              <a:defRPr/>
            </a:pPr>
            <a:endParaRPr lang="en-US" sz="1500" kern="0" dirty="0">
              <a:solidFill>
                <a:sysClr val="windowText" lastClr="000000"/>
              </a:solidFill>
              <a:latin typeface="Segoe" pitchFamily="34" charset="0"/>
            </a:endParaRPr>
          </a:p>
        </p:txBody>
      </p:sp>
      <p:cxnSp>
        <p:nvCxnSpPr>
          <p:cNvPr id="39" name="Straight Arrow Connector 38"/>
          <p:cNvCxnSpPr/>
          <p:nvPr/>
        </p:nvCxnSpPr>
        <p:spPr bwMode="auto">
          <a:xfrm rot="16200000" flipV="1">
            <a:off x="7422331" y="6946248"/>
            <a:ext cx="1273277" cy="4"/>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8058969" y="7584649"/>
            <a:ext cx="3364066" cy="1330"/>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7328362" y="6831329"/>
            <a:ext cx="991972" cy="286273"/>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Compute </a:t>
            </a:r>
          </a:p>
        </p:txBody>
      </p:sp>
      <p:sp>
        <p:nvSpPr>
          <p:cNvPr id="42" name="Rectangle 41"/>
          <p:cNvSpPr/>
          <p:nvPr/>
        </p:nvSpPr>
        <p:spPr>
          <a:xfrm>
            <a:off x="9214537" y="7729134"/>
            <a:ext cx="942147" cy="284068"/>
          </a:xfrm>
          <a:prstGeom prst="rect">
            <a:avLst/>
          </a:prstGeom>
          <a:ln>
            <a:noFill/>
          </a:ln>
        </p:spPr>
        <p:txBody>
          <a:bodyPr wrap="square" lIns="130046" tIns="65023" rIns="130046" bIns="65023">
            <a:spAutoFit/>
          </a:bodyPr>
          <a:lstStyle/>
          <a:p>
            <a:pPr marL="325115" indent="-325115" defTabSz="1300460" eaLnBrk="0" hangingPunct="0">
              <a:lnSpc>
                <a:spcPts val="1138"/>
              </a:lnSpc>
              <a:spcBef>
                <a:spcPct val="20000"/>
              </a:spcBef>
              <a:buClr>
                <a:srgbClr val="000000"/>
              </a:buClr>
            </a:pPr>
            <a:r>
              <a:rPr lang="en-US" sz="1300" b="1" dirty="0"/>
              <a:t>Time </a:t>
            </a:r>
          </a:p>
        </p:txBody>
      </p:sp>
      <p:sp>
        <p:nvSpPr>
          <p:cNvPr id="43" name="Text Placeholder 6"/>
          <p:cNvSpPr txBox="1">
            <a:spLocks/>
          </p:cNvSpPr>
          <p:nvPr/>
        </p:nvSpPr>
        <p:spPr bwMode="auto">
          <a:xfrm>
            <a:off x="10564736" y="7106484"/>
            <a:ext cx="1218981" cy="191455"/>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p>
            <a:pPr defTabSz="1300460" eaLnBrk="0" hangingPunct="0">
              <a:spcBef>
                <a:spcPct val="20000"/>
              </a:spcBef>
              <a:buClr>
                <a:srgbClr val="000000"/>
              </a:buClr>
            </a:pPr>
            <a:r>
              <a:rPr lang="en-US" sz="1100" b="1" i="1" dirty="0"/>
              <a:t>Average Usage </a:t>
            </a:r>
          </a:p>
        </p:txBody>
      </p:sp>
      <p:sp>
        <p:nvSpPr>
          <p:cNvPr id="44" name="TextBox 43"/>
          <p:cNvSpPr txBox="1"/>
          <p:nvPr/>
        </p:nvSpPr>
        <p:spPr>
          <a:xfrm>
            <a:off x="7575145" y="5663150"/>
            <a:ext cx="4056850" cy="525272"/>
          </a:xfrm>
          <a:prstGeom prst="rect">
            <a:avLst/>
          </a:prstGeom>
          <a:noFill/>
          <a:ln>
            <a:noFill/>
          </a:ln>
        </p:spPr>
        <p:txBody>
          <a:bodyPr wrap="square" lIns="0" tIns="65023" rIns="0" bIns="65023" rtlCol="0">
            <a:spAutoFit/>
          </a:bodyPr>
          <a:lstStyle/>
          <a:p>
            <a:pPr algn="ctr">
              <a:lnSpc>
                <a:spcPct val="90000"/>
              </a:lnSpc>
              <a:spcBef>
                <a:spcPct val="20000"/>
              </a:spcBef>
            </a:pPr>
            <a:r>
              <a:rPr lang="en-US" sz="2800" spc="-114" dirty="0">
                <a:ln w="3175">
                  <a:noFill/>
                </a:ln>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“Predictable Bursting“  </a:t>
            </a:r>
          </a:p>
        </p:txBody>
      </p:sp>
      <p:sp>
        <p:nvSpPr>
          <p:cNvPr id="45" name="Rectangle 44"/>
          <p:cNvSpPr/>
          <p:nvPr/>
        </p:nvSpPr>
        <p:spPr>
          <a:xfrm>
            <a:off x="7048088" y="8204659"/>
            <a:ext cx="5682452" cy="1356952"/>
          </a:xfrm>
          <a:prstGeom prst="rect">
            <a:avLst/>
          </a:prstGeom>
          <a:ln>
            <a:noFill/>
          </a:ln>
        </p:spPr>
        <p:txBody>
          <a:bodyPr wrap="square" lIns="130046" tIns="65023" rIns="130046" bIns="65023">
            <a:spAutoFit/>
          </a:bodyPr>
          <a:lstStyle/>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Services with micro seasonality trends   </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Peaks due to periodic increased demand</a:t>
            </a:r>
          </a:p>
          <a:p>
            <a:pPr marL="478641" lvl="1" indent="-478641" defTabSz="1300353">
              <a:buBlip>
                <a:blip r:embed="rId3"/>
              </a:buBlip>
            </a:pPr>
            <a:r>
              <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rPr>
              <a:t>IT complexity and wasted capacity   </a:t>
            </a:r>
          </a:p>
          <a:p>
            <a:pPr marL="478641" lvl="1" indent="-478641" defTabSz="1300353">
              <a:buBlip>
                <a:blip r:embed="rId3"/>
              </a:buBlip>
            </a:pPr>
            <a:endParaRPr lang="en-US" sz="2000" dirty="0">
              <a:gradFill>
                <a:gsLst>
                  <a:gs pos="0">
                    <a:srgbClr val="FFFFFF"/>
                  </a:gs>
                  <a:gs pos="81000">
                    <a:srgbClr val="FFFFFF"/>
                  </a:gs>
                </a:gsLst>
                <a:lin ang="5400000" scaled="0"/>
              </a:gradFill>
              <a:effectLst>
                <a:outerShdw blurRad="38100" dist="38100" dir="2700000" algn="tl">
                  <a:srgbClr val="000000">
                    <a:alpha val="43137"/>
                  </a:srgbClr>
                </a:outerShdw>
              </a:effectLst>
              <a:ea typeface="Kozuka Gothic Pro R" pitchFamily="34" charset="-128"/>
            </a:endParaRPr>
          </a:p>
        </p:txBody>
      </p:sp>
      <p:grpSp>
        <p:nvGrpSpPr>
          <p:cNvPr id="46" name="Group 45"/>
          <p:cNvGrpSpPr/>
          <p:nvPr/>
        </p:nvGrpSpPr>
        <p:grpSpPr>
          <a:xfrm>
            <a:off x="8084621" y="6406267"/>
            <a:ext cx="3233326" cy="829183"/>
            <a:chOff x="3460618" y="6566490"/>
            <a:chExt cx="2273432" cy="583019"/>
          </a:xfrm>
        </p:grpSpPr>
        <p:cxnSp>
          <p:nvCxnSpPr>
            <p:cNvPr id="47" name="Straight Arrow Connector 46"/>
            <p:cNvCxnSpPr/>
            <p:nvPr/>
          </p:nvCxnSpPr>
          <p:spPr bwMode="auto">
            <a:xfrm rot="5400000" flipH="1" flipV="1">
              <a:off x="5621611" y="6745562"/>
              <a:ext cx="123825" cy="101053"/>
            </a:xfrm>
            <a:prstGeom prst="straightConnector1">
              <a:avLst/>
            </a:prstGeom>
            <a:ln w="19050">
              <a:solidFill>
                <a:schemeClr val="tx1"/>
              </a:solidFill>
              <a:headEnd type="none" w="med" len="med"/>
              <a:tailEnd type="arrow"/>
            </a:ln>
          </p:spPr>
          <p:style>
            <a:lnRef idx="3">
              <a:schemeClr val="accent3"/>
            </a:lnRef>
            <a:fillRef idx="0">
              <a:schemeClr val="accent3"/>
            </a:fillRef>
            <a:effectRef idx="2">
              <a:schemeClr val="accent3"/>
            </a:effectRef>
            <a:fontRef idx="minor">
              <a:schemeClr val="tx1"/>
            </a:fontRef>
          </p:style>
        </p:cxnSp>
        <p:sp>
          <p:nvSpPr>
            <p:cNvPr id="48" name="Freeform 47"/>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49" name="Straight Connector 48"/>
          <p:cNvCxnSpPr/>
          <p:nvPr/>
        </p:nvCxnSpPr>
        <p:spPr bwMode="auto">
          <a:xfrm>
            <a:off x="8084621" y="6939119"/>
            <a:ext cx="3161466" cy="35345"/>
          </a:xfrm>
          <a:prstGeom prst="line">
            <a:avLst/>
          </a:prstGeom>
          <a:ln w="19050">
            <a:solidFill>
              <a:schemeClr val="tx1"/>
            </a:solidFill>
            <a:prstDash val="sysDot"/>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52"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Workflow Patterns</a:t>
            </a:r>
            <a:endParaRPr lang="en-US" dirty="0">
              <a:cs typeface="Calibri" pitchFamily="34" charset="0"/>
            </a:endParaRPr>
          </a:p>
        </p:txBody>
      </p:sp>
      <p:pic>
        <p:nvPicPr>
          <p:cNvPr id="53" name="Picture 2"/>
          <p:cNvPicPr>
            <a:picLocks noChangeAspect="1" noChangeArrowheads="1"/>
          </p:cNvPicPr>
          <p:nvPr/>
        </p:nvPicPr>
        <p:blipFill>
          <a:blip r:embed="rId4"/>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33442626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1300480" y="2215771"/>
            <a:ext cx="2316863" cy="7044267"/>
            <a:chOff x="1599170" y="1557964"/>
            <a:chExt cx="2171492" cy="4953000"/>
          </a:xfrm>
        </p:grpSpPr>
        <p:sp>
          <p:nvSpPr>
            <p:cNvPr id="3" name="Rounded Rectangle 2"/>
            <p:cNvSpPr/>
            <p:nvPr/>
          </p:nvSpPr>
          <p:spPr>
            <a:xfrm>
              <a:off x="1903891" y="1557964"/>
              <a:ext cx="1866771"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Packaged Software</a:t>
              </a:r>
            </a:p>
          </p:txBody>
        </p:sp>
        <p:grpSp>
          <p:nvGrpSpPr>
            <p:cNvPr id="7" name="Group 6"/>
            <p:cNvGrpSpPr/>
            <p:nvPr/>
          </p:nvGrpSpPr>
          <p:grpSpPr>
            <a:xfrm>
              <a:off x="2074455" y="2491414"/>
              <a:ext cx="1638240" cy="4019550"/>
              <a:chOff x="637640" y="2381250"/>
              <a:chExt cx="1371600" cy="4019550"/>
            </a:xfrm>
          </p:grpSpPr>
          <p:sp>
            <p:nvSpPr>
              <p:cNvPr id="52" name="Rounded Rectangle 51"/>
              <p:cNvSpPr/>
              <p:nvPr/>
            </p:nvSpPr>
            <p:spPr>
              <a:xfrm>
                <a:off x="637640" y="5564983"/>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Storage</a:t>
                </a:r>
              </a:p>
            </p:txBody>
          </p:sp>
          <p:sp>
            <p:nvSpPr>
              <p:cNvPr id="53" name="Rounded Rectangle 52"/>
              <p:cNvSpPr/>
              <p:nvPr/>
            </p:nvSpPr>
            <p:spPr>
              <a:xfrm>
                <a:off x="637640" y="5110164"/>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Servers</a:t>
                </a:r>
              </a:p>
            </p:txBody>
          </p:sp>
          <p:sp>
            <p:nvSpPr>
              <p:cNvPr id="54" name="Rounded Rectangle 53"/>
              <p:cNvSpPr/>
              <p:nvPr/>
            </p:nvSpPr>
            <p:spPr>
              <a:xfrm>
                <a:off x="637640" y="601980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Networking</a:t>
                </a:r>
              </a:p>
            </p:txBody>
          </p:sp>
          <p:sp>
            <p:nvSpPr>
              <p:cNvPr id="55" name="Rounded Rectangle 54"/>
              <p:cNvSpPr/>
              <p:nvPr/>
            </p:nvSpPr>
            <p:spPr>
              <a:xfrm>
                <a:off x="63764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O/S</a:t>
                </a:r>
              </a:p>
            </p:txBody>
          </p:sp>
          <p:sp>
            <p:nvSpPr>
              <p:cNvPr id="56" name="Rounded Rectangle 55"/>
              <p:cNvSpPr/>
              <p:nvPr/>
            </p:nvSpPr>
            <p:spPr>
              <a:xfrm>
                <a:off x="63764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Middleware</a:t>
                </a:r>
              </a:p>
            </p:txBody>
          </p:sp>
          <p:sp>
            <p:nvSpPr>
              <p:cNvPr id="57" name="Rounded Rectangle 56"/>
              <p:cNvSpPr/>
              <p:nvPr/>
            </p:nvSpPr>
            <p:spPr>
              <a:xfrm>
                <a:off x="637640" y="4655345"/>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Virtualization</a:t>
                </a:r>
              </a:p>
            </p:txBody>
          </p:sp>
          <p:sp>
            <p:nvSpPr>
              <p:cNvPr id="58" name="Rounded Rectangle 57"/>
              <p:cNvSpPr/>
              <p:nvPr/>
            </p:nvSpPr>
            <p:spPr>
              <a:xfrm>
                <a:off x="63764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Data</a:t>
                </a:r>
              </a:p>
            </p:txBody>
          </p:sp>
          <p:sp>
            <p:nvSpPr>
              <p:cNvPr id="59" name="Rounded Rectangle 58"/>
              <p:cNvSpPr/>
              <p:nvPr/>
            </p:nvSpPr>
            <p:spPr>
              <a:xfrm>
                <a:off x="63764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Applications</a:t>
                </a:r>
              </a:p>
            </p:txBody>
          </p:sp>
          <p:sp>
            <p:nvSpPr>
              <p:cNvPr id="60" name="Rounded Rectangle 59"/>
              <p:cNvSpPr/>
              <p:nvPr/>
            </p:nvSpPr>
            <p:spPr>
              <a:xfrm>
                <a:off x="63764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Runtime</a:t>
                </a:r>
              </a:p>
            </p:txBody>
          </p:sp>
        </p:grpSp>
        <p:sp>
          <p:nvSpPr>
            <p:cNvPr id="9" name="Left Brace 8"/>
            <p:cNvSpPr/>
            <p:nvPr/>
          </p:nvSpPr>
          <p:spPr>
            <a:xfrm>
              <a:off x="1927153" y="2491414"/>
              <a:ext cx="137875" cy="401955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0" name="TextBox 52"/>
            <p:cNvSpPr txBox="1"/>
            <p:nvPr/>
          </p:nvSpPr>
          <p:spPr>
            <a:xfrm>
              <a:off x="1599170" y="3992119"/>
              <a:ext cx="461545" cy="10710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You manage</a:t>
              </a:r>
            </a:p>
          </p:txBody>
        </p:sp>
      </p:grpSp>
      <p:grpSp>
        <p:nvGrpSpPr>
          <p:cNvPr id="61" name="Group 60"/>
          <p:cNvGrpSpPr/>
          <p:nvPr/>
        </p:nvGrpSpPr>
        <p:grpSpPr>
          <a:xfrm>
            <a:off x="3684693" y="2167467"/>
            <a:ext cx="2834568" cy="7092571"/>
            <a:chOff x="3656646" y="1524000"/>
            <a:chExt cx="2656715" cy="4986964"/>
          </a:xfrm>
        </p:grpSpPr>
        <p:sp>
          <p:nvSpPr>
            <p:cNvPr id="4" name="Rounded Rectangle 3"/>
            <p:cNvSpPr/>
            <p:nvPr/>
          </p:nvSpPr>
          <p:spPr>
            <a:xfrm>
              <a:off x="3656646" y="1524000"/>
              <a:ext cx="2593773"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Infrastructure</a:t>
              </a:r>
              <a:endParaRPr lang="en-US" sz="2300" dirty="0">
                <a:solidFill>
                  <a:schemeClr val="tx1"/>
                </a:solidFill>
                <a:latin typeface="Segoe UI" pitchFamily="34" charset="0"/>
                <a:ea typeface="Segoe UI" pitchFamily="34" charset="0"/>
                <a:cs typeface="Segoe UI" pitchFamily="34" charset="0"/>
              </a:endParaRPr>
            </a:p>
            <a:p>
              <a:pPr algn="ctr"/>
              <a:r>
                <a:rPr lang="en-US" sz="2000" dirty="0">
                  <a:solidFill>
                    <a:schemeClr val="tx1"/>
                  </a:solidFill>
                  <a:latin typeface="Segoe UI" pitchFamily="34" charset="0"/>
                  <a:ea typeface="Segoe UI" pitchFamily="34" charset="0"/>
                  <a:cs typeface="Segoe UI" pitchFamily="34" charset="0"/>
                </a:rPr>
                <a:t>(as a Service)</a:t>
              </a:r>
            </a:p>
          </p:txBody>
        </p:sp>
        <p:grpSp>
          <p:nvGrpSpPr>
            <p:cNvPr id="8" name="Group 7"/>
            <p:cNvGrpSpPr/>
            <p:nvPr/>
          </p:nvGrpSpPr>
          <p:grpSpPr>
            <a:xfrm>
              <a:off x="4141915" y="2491414"/>
              <a:ext cx="1638240" cy="4019550"/>
              <a:chOff x="2705100" y="2381250"/>
              <a:chExt cx="1371600" cy="4019550"/>
            </a:xfrm>
          </p:grpSpPr>
          <p:sp>
            <p:nvSpPr>
              <p:cNvPr id="43" name="Rounded Rectangle 42"/>
              <p:cNvSpPr/>
              <p:nvPr/>
            </p:nvSpPr>
            <p:spPr>
              <a:xfrm>
                <a:off x="2705100" y="5564983"/>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Storage</a:t>
                </a:r>
              </a:p>
            </p:txBody>
          </p:sp>
          <p:sp>
            <p:nvSpPr>
              <p:cNvPr id="44" name="Rounded Rectangle 43"/>
              <p:cNvSpPr/>
              <p:nvPr/>
            </p:nvSpPr>
            <p:spPr>
              <a:xfrm>
                <a:off x="2705100" y="5110164"/>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Servers</a:t>
                </a:r>
              </a:p>
            </p:txBody>
          </p:sp>
          <p:sp>
            <p:nvSpPr>
              <p:cNvPr id="45" name="Rounded Rectangle 44"/>
              <p:cNvSpPr/>
              <p:nvPr/>
            </p:nvSpPr>
            <p:spPr>
              <a:xfrm>
                <a:off x="2705100" y="6019800"/>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Networking</a:t>
                </a:r>
              </a:p>
            </p:txBody>
          </p:sp>
          <p:sp>
            <p:nvSpPr>
              <p:cNvPr id="46" name="Rounded Rectangle 45"/>
              <p:cNvSpPr/>
              <p:nvPr/>
            </p:nvSpPr>
            <p:spPr>
              <a:xfrm>
                <a:off x="270510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pPr defTabSz="1300460"/>
                <a:r>
                  <a:rPr lang="en-US" sz="2000" dirty="0">
                    <a:solidFill>
                      <a:schemeClr val="bg1"/>
                    </a:solidFill>
                    <a:latin typeface="Segoe UI" pitchFamily="34" charset="0"/>
                    <a:ea typeface="Segoe UI" pitchFamily="34" charset="0"/>
                    <a:cs typeface="Segoe UI" pitchFamily="34" charset="0"/>
                  </a:rPr>
                  <a:t>O/S</a:t>
                </a:r>
              </a:p>
            </p:txBody>
          </p:sp>
          <p:sp>
            <p:nvSpPr>
              <p:cNvPr id="47" name="Rounded Rectangle 46"/>
              <p:cNvSpPr/>
              <p:nvPr/>
            </p:nvSpPr>
            <p:spPr>
              <a:xfrm>
                <a:off x="270510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Middleware</a:t>
                </a:r>
              </a:p>
            </p:txBody>
          </p:sp>
          <p:sp>
            <p:nvSpPr>
              <p:cNvPr id="48" name="Rounded Rectangle 47"/>
              <p:cNvSpPr/>
              <p:nvPr/>
            </p:nvSpPr>
            <p:spPr>
              <a:xfrm>
                <a:off x="2705100" y="4655345"/>
                <a:ext cx="1371600" cy="381000"/>
              </a:xfrm>
              <a:prstGeom prst="roundRect">
                <a:avLst/>
              </a:prstGeom>
              <a:solidFill>
                <a:schemeClr val="tx2">
                  <a:lumMod val="50000"/>
                  <a:lumOff val="50000"/>
                </a:schemeClr>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Virtualization</a:t>
                </a:r>
              </a:p>
            </p:txBody>
          </p:sp>
          <p:sp>
            <p:nvSpPr>
              <p:cNvPr id="49" name="Rounded Rectangle 48"/>
              <p:cNvSpPr/>
              <p:nvPr/>
            </p:nvSpPr>
            <p:spPr>
              <a:xfrm>
                <a:off x="270510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Data</a:t>
                </a:r>
              </a:p>
            </p:txBody>
          </p:sp>
          <p:sp>
            <p:nvSpPr>
              <p:cNvPr id="50" name="Rounded Rectangle 49"/>
              <p:cNvSpPr/>
              <p:nvPr/>
            </p:nvSpPr>
            <p:spPr>
              <a:xfrm>
                <a:off x="270510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Applications</a:t>
                </a:r>
              </a:p>
            </p:txBody>
          </p:sp>
          <p:sp>
            <p:nvSpPr>
              <p:cNvPr id="51" name="Rounded Rectangle 50"/>
              <p:cNvSpPr/>
              <p:nvPr/>
            </p:nvSpPr>
            <p:spPr>
              <a:xfrm>
                <a:off x="270510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Runtime</a:t>
                </a:r>
              </a:p>
            </p:txBody>
          </p:sp>
        </p:grpSp>
        <p:sp>
          <p:nvSpPr>
            <p:cNvPr id="13" name="Left Brace 12"/>
            <p:cNvSpPr/>
            <p:nvPr/>
          </p:nvSpPr>
          <p:spPr>
            <a:xfrm flipH="1">
              <a:off x="5789386" y="4724400"/>
              <a:ext cx="228600" cy="1764000"/>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4" name="TextBox 56"/>
            <p:cNvSpPr txBox="1"/>
            <p:nvPr/>
          </p:nvSpPr>
          <p:spPr>
            <a:xfrm flipH="1">
              <a:off x="5851816" y="4724400"/>
              <a:ext cx="461545" cy="166091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Managed by vendor</a:t>
              </a:r>
            </a:p>
          </p:txBody>
        </p:sp>
        <p:sp>
          <p:nvSpPr>
            <p:cNvPr id="15" name="Left Brace 14"/>
            <p:cNvSpPr/>
            <p:nvPr/>
          </p:nvSpPr>
          <p:spPr>
            <a:xfrm>
              <a:off x="4003407" y="2491414"/>
              <a:ext cx="133350" cy="175260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6" name="TextBox 58"/>
            <p:cNvSpPr txBox="1"/>
            <p:nvPr/>
          </p:nvSpPr>
          <p:spPr>
            <a:xfrm>
              <a:off x="3665997" y="2849119"/>
              <a:ext cx="461545" cy="10710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You manage</a:t>
              </a:r>
            </a:p>
          </p:txBody>
        </p:sp>
      </p:grpSp>
      <p:grpSp>
        <p:nvGrpSpPr>
          <p:cNvPr id="62" name="Group 61"/>
          <p:cNvGrpSpPr/>
          <p:nvPr/>
        </p:nvGrpSpPr>
        <p:grpSpPr>
          <a:xfrm>
            <a:off x="6198470" y="2167466"/>
            <a:ext cx="2823463" cy="7104336"/>
            <a:chOff x="5809552" y="1524000"/>
            <a:chExt cx="2646308" cy="4995236"/>
          </a:xfrm>
        </p:grpSpPr>
        <p:sp>
          <p:nvSpPr>
            <p:cNvPr id="5" name="Rounded Rectangle 4"/>
            <p:cNvSpPr/>
            <p:nvPr/>
          </p:nvSpPr>
          <p:spPr>
            <a:xfrm>
              <a:off x="6125572" y="1524000"/>
              <a:ext cx="2000311"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Platform</a:t>
              </a:r>
              <a:endParaRPr lang="en-US" sz="2000" dirty="0">
                <a:solidFill>
                  <a:schemeClr val="tx1"/>
                </a:solidFill>
                <a:latin typeface="Segoe UI" pitchFamily="34" charset="0"/>
                <a:ea typeface="Segoe UI" pitchFamily="34" charset="0"/>
                <a:cs typeface="Segoe UI" pitchFamily="34" charset="0"/>
              </a:endParaRPr>
            </a:p>
            <a:p>
              <a:pPr algn="ctr"/>
              <a:r>
                <a:rPr lang="en-US" sz="2000" dirty="0">
                  <a:solidFill>
                    <a:schemeClr val="tx1"/>
                  </a:solidFill>
                  <a:latin typeface="Segoe UI" pitchFamily="34" charset="0"/>
                  <a:ea typeface="Segoe UI" pitchFamily="34" charset="0"/>
                  <a:cs typeface="Segoe UI" pitchFamily="34" charset="0"/>
                </a:rPr>
                <a:t>(as a Service)</a:t>
              </a:r>
            </a:p>
          </p:txBody>
        </p:sp>
        <p:sp>
          <p:nvSpPr>
            <p:cNvPr id="11" name="Left Brace 10"/>
            <p:cNvSpPr/>
            <p:nvPr/>
          </p:nvSpPr>
          <p:spPr>
            <a:xfrm flipH="1">
              <a:off x="7942006" y="3396288"/>
              <a:ext cx="209580" cy="3122948"/>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2" name="TextBox 54"/>
            <p:cNvSpPr txBox="1"/>
            <p:nvPr/>
          </p:nvSpPr>
          <p:spPr>
            <a:xfrm flipH="1">
              <a:off x="7994315" y="4072564"/>
              <a:ext cx="461545" cy="166091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Managed by vendor</a:t>
              </a:r>
            </a:p>
          </p:txBody>
        </p:sp>
        <p:sp>
          <p:nvSpPr>
            <p:cNvPr id="17" name="Left Brace 16"/>
            <p:cNvSpPr/>
            <p:nvPr/>
          </p:nvSpPr>
          <p:spPr>
            <a:xfrm>
              <a:off x="6132678" y="2472363"/>
              <a:ext cx="152400" cy="847725"/>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18" name="TextBox 60"/>
            <p:cNvSpPr txBox="1"/>
            <p:nvPr/>
          </p:nvSpPr>
          <p:spPr>
            <a:xfrm>
              <a:off x="5809552" y="2391919"/>
              <a:ext cx="461545" cy="10710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You manage</a:t>
              </a:r>
            </a:p>
          </p:txBody>
        </p:sp>
        <p:grpSp>
          <p:nvGrpSpPr>
            <p:cNvPr id="19" name="Group 18"/>
            <p:cNvGrpSpPr/>
            <p:nvPr/>
          </p:nvGrpSpPr>
          <p:grpSpPr>
            <a:xfrm>
              <a:off x="6294505" y="2491414"/>
              <a:ext cx="1638240" cy="4019550"/>
              <a:chOff x="4857690" y="2381250"/>
              <a:chExt cx="1371600" cy="4019550"/>
            </a:xfrm>
          </p:grpSpPr>
          <p:sp>
            <p:nvSpPr>
              <p:cNvPr id="34" name="Rounded Rectangle 33"/>
              <p:cNvSpPr/>
              <p:nvPr/>
            </p:nvSpPr>
            <p:spPr>
              <a:xfrm>
                <a:off x="4857690" y="5564983"/>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Storage</a:t>
                </a:r>
              </a:p>
            </p:txBody>
          </p:sp>
          <p:sp>
            <p:nvSpPr>
              <p:cNvPr id="35" name="Rounded Rectangle 34"/>
              <p:cNvSpPr/>
              <p:nvPr/>
            </p:nvSpPr>
            <p:spPr>
              <a:xfrm>
                <a:off x="4857690" y="5110164"/>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Servers</a:t>
                </a:r>
              </a:p>
            </p:txBody>
          </p:sp>
          <p:sp>
            <p:nvSpPr>
              <p:cNvPr id="36" name="Rounded Rectangle 35"/>
              <p:cNvSpPr/>
              <p:nvPr/>
            </p:nvSpPr>
            <p:spPr>
              <a:xfrm>
                <a:off x="4857690" y="6019800"/>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Networking</a:t>
                </a:r>
              </a:p>
            </p:txBody>
          </p:sp>
          <p:sp>
            <p:nvSpPr>
              <p:cNvPr id="37" name="Rounded Rectangle 36"/>
              <p:cNvSpPr/>
              <p:nvPr/>
            </p:nvSpPr>
            <p:spPr>
              <a:xfrm>
                <a:off x="4857690" y="4200526"/>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O/S</a:t>
                </a:r>
              </a:p>
            </p:txBody>
          </p:sp>
          <p:sp>
            <p:nvSpPr>
              <p:cNvPr id="38" name="Rounded Rectangle 37"/>
              <p:cNvSpPr/>
              <p:nvPr/>
            </p:nvSpPr>
            <p:spPr>
              <a:xfrm>
                <a:off x="4857690" y="3745707"/>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Middleware</a:t>
                </a:r>
              </a:p>
            </p:txBody>
          </p:sp>
          <p:sp>
            <p:nvSpPr>
              <p:cNvPr id="39" name="Rounded Rectangle 38"/>
              <p:cNvSpPr/>
              <p:nvPr/>
            </p:nvSpPr>
            <p:spPr>
              <a:xfrm>
                <a:off x="4857690" y="4655345"/>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Virtualization</a:t>
                </a:r>
              </a:p>
            </p:txBody>
          </p:sp>
          <p:sp>
            <p:nvSpPr>
              <p:cNvPr id="40" name="Rounded Rectangle 39"/>
              <p:cNvSpPr/>
              <p:nvPr/>
            </p:nvSpPr>
            <p:spPr>
              <a:xfrm>
                <a:off x="485769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Applications</a:t>
                </a:r>
              </a:p>
            </p:txBody>
          </p:sp>
          <p:sp>
            <p:nvSpPr>
              <p:cNvPr id="41" name="Rounded Rectangle 40"/>
              <p:cNvSpPr/>
              <p:nvPr/>
            </p:nvSpPr>
            <p:spPr>
              <a:xfrm>
                <a:off x="4857690" y="3290888"/>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Runtime</a:t>
                </a:r>
              </a:p>
            </p:txBody>
          </p:sp>
          <p:sp>
            <p:nvSpPr>
              <p:cNvPr id="42" name="Rounded Rectangle 41"/>
              <p:cNvSpPr/>
              <p:nvPr/>
            </p:nvSpPr>
            <p:spPr>
              <a:xfrm>
                <a:off x="485769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a:solidFill>
                      <a:schemeClr val="bg1"/>
                    </a:solidFill>
                    <a:latin typeface="Segoe UI" pitchFamily="34" charset="0"/>
                    <a:ea typeface="Segoe UI" pitchFamily="34" charset="0"/>
                    <a:cs typeface="Segoe UI" pitchFamily="34" charset="0"/>
                  </a:rPr>
                  <a:t>Data</a:t>
                </a:r>
              </a:p>
            </p:txBody>
          </p:sp>
        </p:grpSp>
      </p:grpSp>
      <p:grpSp>
        <p:nvGrpSpPr>
          <p:cNvPr id="63" name="Group 62"/>
          <p:cNvGrpSpPr/>
          <p:nvPr/>
        </p:nvGrpSpPr>
        <p:grpSpPr>
          <a:xfrm>
            <a:off x="9075615" y="2215771"/>
            <a:ext cx="2520333" cy="7056031"/>
            <a:chOff x="8227458" y="1557964"/>
            <a:chExt cx="2362198" cy="4961272"/>
          </a:xfrm>
        </p:grpSpPr>
        <p:sp>
          <p:nvSpPr>
            <p:cNvPr id="20" name="Rounded Rectangle 19"/>
            <p:cNvSpPr/>
            <p:nvPr/>
          </p:nvSpPr>
          <p:spPr>
            <a:xfrm>
              <a:off x="8227458" y="1557964"/>
              <a:ext cx="2028257"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latin typeface="Segoe UI" pitchFamily="34" charset="0"/>
                  <a:ea typeface="Segoe UI" pitchFamily="34" charset="0"/>
                  <a:cs typeface="Segoe UI" pitchFamily="34" charset="0"/>
                </a:rPr>
                <a:t>Software</a:t>
              </a:r>
              <a:endParaRPr lang="en-US" sz="2000" dirty="0">
                <a:solidFill>
                  <a:schemeClr val="tx1"/>
                </a:solidFill>
                <a:latin typeface="Segoe UI" pitchFamily="34" charset="0"/>
                <a:ea typeface="Segoe UI" pitchFamily="34" charset="0"/>
                <a:cs typeface="Segoe UI" pitchFamily="34" charset="0"/>
              </a:endParaRPr>
            </a:p>
            <a:p>
              <a:pPr algn="ctr"/>
              <a:r>
                <a:rPr lang="en-US" sz="2000" dirty="0">
                  <a:solidFill>
                    <a:schemeClr val="tx1"/>
                  </a:solidFill>
                  <a:latin typeface="Segoe UI" pitchFamily="34" charset="0"/>
                  <a:ea typeface="Segoe UI" pitchFamily="34" charset="0"/>
                  <a:cs typeface="Segoe UI" pitchFamily="34" charset="0"/>
                </a:rPr>
                <a:t>(as a Service)</a:t>
              </a:r>
            </a:p>
          </p:txBody>
        </p:sp>
        <p:sp>
          <p:nvSpPr>
            <p:cNvPr id="21" name="Left Brace 20"/>
            <p:cNvSpPr/>
            <p:nvPr/>
          </p:nvSpPr>
          <p:spPr>
            <a:xfrm flipH="1">
              <a:off x="10075704" y="2472364"/>
              <a:ext cx="200055" cy="4046872"/>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latin typeface="Segoe UI" pitchFamily="34" charset="0"/>
                <a:ea typeface="Segoe UI" pitchFamily="34" charset="0"/>
                <a:cs typeface="Segoe UI" pitchFamily="34" charset="0"/>
              </a:endParaRPr>
            </a:p>
          </p:txBody>
        </p:sp>
        <p:sp>
          <p:nvSpPr>
            <p:cNvPr id="22" name="TextBox 64"/>
            <p:cNvSpPr txBox="1"/>
            <p:nvPr/>
          </p:nvSpPr>
          <p:spPr>
            <a:xfrm flipH="1">
              <a:off x="10128111" y="3600660"/>
              <a:ext cx="461545" cy="1660911"/>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Segoe UI" pitchFamily="34" charset="0"/>
                  <a:ea typeface="Segoe UI" pitchFamily="34" charset="0"/>
                  <a:cs typeface="Segoe UI" pitchFamily="34" charset="0"/>
                </a:rPr>
                <a:t>Managed by vendor</a:t>
              </a:r>
            </a:p>
          </p:txBody>
        </p:sp>
        <p:grpSp>
          <p:nvGrpSpPr>
            <p:cNvPr id="23" name="Group 22"/>
            <p:cNvGrpSpPr/>
            <p:nvPr/>
          </p:nvGrpSpPr>
          <p:grpSpPr>
            <a:xfrm>
              <a:off x="8428105" y="2491414"/>
              <a:ext cx="1638240" cy="4019550"/>
              <a:chOff x="6991290" y="2381250"/>
              <a:chExt cx="1371600" cy="4019550"/>
            </a:xfrm>
          </p:grpSpPr>
          <p:sp>
            <p:nvSpPr>
              <p:cNvPr id="25" name="Rounded Rectangle 24"/>
              <p:cNvSpPr/>
              <p:nvPr/>
            </p:nvSpPr>
            <p:spPr>
              <a:xfrm>
                <a:off x="6991290" y="5564983"/>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Storage</a:t>
                </a:r>
              </a:p>
            </p:txBody>
          </p:sp>
          <p:sp>
            <p:nvSpPr>
              <p:cNvPr id="26" name="Rounded Rectangle 25"/>
              <p:cNvSpPr/>
              <p:nvPr/>
            </p:nvSpPr>
            <p:spPr>
              <a:xfrm>
                <a:off x="6991290" y="5110164"/>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Servers</a:t>
                </a:r>
              </a:p>
            </p:txBody>
          </p:sp>
          <p:sp>
            <p:nvSpPr>
              <p:cNvPr id="27" name="Rounded Rectangle 26"/>
              <p:cNvSpPr/>
              <p:nvPr/>
            </p:nvSpPr>
            <p:spPr>
              <a:xfrm>
                <a:off x="6991290" y="6019800"/>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Networking</a:t>
                </a:r>
              </a:p>
            </p:txBody>
          </p:sp>
          <p:sp>
            <p:nvSpPr>
              <p:cNvPr id="28" name="Rounded Rectangle 27"/>
              <p:cNvSpPr/>
              <p:nvPr/>
            </p:nvSpPr>
            <p:spPr>
              <a:xfrm>
                <a:off x="6991290" y="4200526"/>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O/S</a:t>
                </a:r>
              </a:p>
            </p:txBody>
          </p:sp>
          <p:sp>
            <p:nvSpPr>
              <p:cNvPr id="29" name="Rounded Rectangle 28"/>
              <p:cNvSpPr/>
              <p:nvPr/>
            </p:nvSpPr>
            <p:spPr>
              <a:xfrm>
                <a:off x="6991290" y="3745707"/>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Middleware</a:t>
                </a:r>
              </a:p>
            </p:txBody>
          </p:sp>
          <p:sp>
            <p:nvSpPr>
              <p:cNvPr id="30" name="Rounded Rectangle 29"/>
              <p:cNvSpPr/>
              <p:nvPr/>
            </p:nvSpPr>
            <p:spPr>
              <a:xfrm>
                <a:off x="6991290" y="4655345"/>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Virtualization</a:t>
                </a:r>
              </a:p>
            </p:txBody>
          </p:sp>
          <p:sp>
            <p:nvSpPr>
              <p:cNvPr id="31" name="Rounded Rectangle 30"/>
              <p:cNvSpPr/>
              <p:nvPr/>
            </p:nvSpPr>
            <p:spPr>
              <a:xfrm>
                <a:off x="6991290" y="2381250"/>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Applications</a:t>
                </a:r>
              </a:p>
            </p:txBody>
          </p:sp>
          <p:sp>
            <p:nvSpPr>
              <p:cNvPr id="32" name="Rounded Rectangle 31"/>
              <p:cNvSpPr/>
              <p:nvPr/>
            </p:nvSpPr>
            <p:spPr>
              <a:xfrm>
                <a:off x="6991290" y="3290888"/>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Runtime</a:t>
                </a:r>
              </a:p>
            </p:txBody>
          </p:sp>
          <p:sp>
            <p:nvSpPr>
              <p:cNvPr id="33" name="Rounded Rectangle 32"/>
              <p:cNvSpPr/>
              <p:nvPr/>
            </p:nvSpPr>
            <p:spPr>
              <a:xfrm>
                <a:off x="6991290" y="2836069"/>
                <a:ext cx="1371600" cy="381000"/>
              </a:xfrm>
              <a:prstGeom prst="roundRect">
                <a:avLst/>
              </a:prstGeom>
              <a:solidFill>
                <a:srgbClr val="7F7F7F"/>
              </a:solidFill>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dirty="0">
                    <a:latin typeface="Segoe UI" pitchFamily="34" charset="0"/>
                    <a:ea typeface="Segoe UI" pitchFamily="34" charset="0"/>
                    <a:cs typeface="Segoe UI" pitchFamily="34" charset="0"/>
                  </a:rPr>
                  <a:t>Data</a:t>
                </a:r>
              </a:p>
            </p:txBody>
          </p:sp>
        </p:grpSp>
      </p:grpSp>
      <p:sp>
        <p:nvSpPr>
          <p:cNvPr id="65"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Services</a:t>
            </a:r>
            <a:endParaRPr lang="en-US" dirty="0">
              <a:cs typeface="Calibri" pitchFamily="34" charset="0"/>
            </a:endParaRPr>
          </a:p>
        </p:txBody>
      </p:sp>
      <p:pic>
        <p:nvPicPr>
          <p:cNvPr id="66" name="Picture 2"/>
          <p:cNvPicPr>
            <a:picLocks noChangeAspect="1" noChangeArrowheads="1"/>
          </p:cNvPicPr>
          <p:nvPr/>
        </p:nvPicPr>
        <p:blipFill>
          <a:blip r:embed="rId3"/>
          <a:srcRect/>
          <a:stretch>
            <a:fillRect/>
          </a:stretch>
        </p:blipFill>
        <p:spPr bwMode="auto">
          <a:xfrm>
            <a:off x="876300" y="393700"/>
            <a:ext cx="1625600" cy="1625600"/>
          </a:xfrm>
          <a:prstGeom prst="rect">
            <a:avLst/>
          </a:prstGeom>
          <a:noFill/>
          <a:ln w="12700" cap="flat">
            <a:noFill/>
            <a:miter lim="800000"/>
            <a:headEnd/>
            <a:tailEnd/>
          </a:ln>
        </p:spPr>
      </p:pic>
    </p:spTree>
    <p:extLst>
      <p:ext uri="{BB962C8B-B14F-4D97-AF65-F5344CB8AC3E}">
        <p14:creationId xmlns:p14="http://schemas.microsoft.com/office/powerpoint/2010/main" val="51914047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txBox="1">
            <a:spLocks noChangeArrowheads="1"/>
          </p:cNvSpPr>
          <p:nvPr/>
        </p:nvSpPr>
        <p:spPr bwMode="auto">
          <a:xfrm>
            <a:off x="2476500" y="152400"/>
            <a:ext cx="9448800" cy="20955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algn="ctr" rtl="0" fontAlgn="base">
              <a:spcBef>
                <a:spcPct val="0"/>
              </a:spcBef>
              <a:spcAft>
                <a:spcPct val="0"/>
              </a:spcAft>
              <a:defRPr sz="7000">
                <a:solidFill>
                  <a:schemeClr val="tx1"/>
                </a:solidFill>
                <a:latin typeface="Calibri" pitchFamily="34" charset="0"/>
                <a:ea typeface="+mj-ea"/>
                <a:cs typeface="+mj-cs"/>
                <a:sym typeface="American Typewriter" charset="0"/>
              </a:defRPr>
            </a:lvl1pPr>
            <a:lvl2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2pPr>
            <a:lvl3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3pPr>
            <a:lvl4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4pPr>
            <a:lvl5pPr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5pPr>
            <a:lvl6pPr marL="4572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6pPr>
            <a:lvl7pPr marL="9144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7pPr>
            <a:lvl8pPr marL="13716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8pPr>
            <a:lvl9pPr marL="1828800" algn="ctr" rtl="0" fontAlgn="base">
              <a:spcBef>
                <a:spcPct val="0"/>
              </a:spcBef>
              <a:spcAft>
                <a:spcPct val="0"/>
              </a:spcAft>
              <a:defRPr sz="7000">
                <a:solidFill>
                  <a:schemeClr val="tx1"/>
                </a:solidFill>
                <a:latin typeface="American Typewriter" charset="0"/>
                <a:ea typeface="ヒラギノ明朝 ProN W3" charset="-128"/>
                <a:cs typeface="ヒラギノ明朝 ProN W3" charset="-128"/>
                <a:sym typeface="American Typewriter" charset="0"/>
              </a:defRPr>
            </a:lvl9pPr>
          </a:lstStyle>
          <a:p>
            <a:pPr algn="l"/>
            <a:r>
              <a:rPr lang="en-US" dirty="0" smtClean="0">
                <a:cs typeface="Calibri" pitchFamily="34" charset="0"/>
              </a:rPr>
              <a:t>Cloud </a:t>
            </a:r>
            <a:r>
              <a:rPr lang="en-US" dirty="0">
                <a:cs typeface="Calibri" pitchFamily="34" charset="0"/>
              </a:rPr>
              <a:t>O</a:t>
            </a:r>
            <a:r>
              <a:rPr lang="en-US" dirty="0" smtClean="0">
                <a:cs typeface="Calibri" pitchFamily="34" charset="0"/>
              </a:rPr>
              <a:t>fferings</a:t>
            </a:r>
            <a:endParaRPr lang="en-US" dirty="0">
              <a:cs typeface="Calibri" pitchFamily="34" charset="0"/>
            </a:endParaRPr>
          </a:p>
        </p:txBody>
      </p:sp>
      <p:pic>
        <p:nvPicPr>
          <p:cNvPr id="4" name="Picture 2"/>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grpSp>
        <p:nvGrpSpPr>
          <p:cNvPr id="23" name="Group 22"/>
          <p:cNvGrpSpPr/>
          <p:nvPr/>
        </p:nvGrpSpPr>
        <p:grpSpPr>
          <a:xfrm>
            <a:off x="6430392" y="1996480"/>
            <a:ext cx="5760640" cy="7344816"/>
            <a:chOff x="7078464" y="1924472"/>
            <a:chExt cx="5760640" cy="7344816"/>
          </a:xfrm>
          <a:scene3d>
            <a:camera prst="perspectiveContrastingLeftFacing"/>
            <a:lightRig rig="threePt" dir="t"/>
          </a:scene3d>
        </p:grpSpPr>
        <p:sp>
          <p:nvSpPr>
            <p:cNvPr id="7" name="Rounded Rectangle 6"/>
            <p:cNvSpPr/>
            <p:nvPr/>
          </p:nvSpPr>
          <p:spPr bwMode="auto">
            <a:xfrm>
              <a:off x="7078464" y="1924472"/>
              <a:ext cx="5760640" cy="73448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bg1"/>
                  </a:solidFill>
                  <a:effectLst/>
                  <a:latin typeface="Verdana"/>
                  <a:ea typeface="ヒラギノ明朝 ProN W3" charset="-128"/>
                  <a:cs typeface="Verdana"/>
                  <a:sym typeface="American Typewriter" charset="0"/>
                </a:rPr>
                <a:t>Limited Stack</a:t>
              </a:r>
              <a:endParaRPr kumimoji="0" lang="en-US" sz="3600" b="0" i="0" u="none" strike="noStrike" cap="none" normalizeH="0" baseline="0" dirty="0">
                <a:ln>
                  <a:noFill/>
                </a:ln>
                <a:solidFill>
                  <a:schemeClr val="bg1"/>
                </a:solidFill>
                <a:effectLst/>
                <a:latin typeface="Verdana"/>
                <a:ea typeface="ヒラギノ明朝 ProN W3" charset="-128"/>
                <a:cs typeface="Verdana"/>
                <a:sym typeface="American Typewriter" charset="0"/>
              </a:endParaRPr>
            </a:p>
          </p:txBody>
        </p:sp>
        <p:grpSp>
          <p:nvGrpSpPr>
            <p:cNvPr id="21" name="Group 20"/>
            <p:cNvGrpSpPr/>
            <p:nvPr/>
          </p:nvGrpSpPr>
          <p:grpSpPr>
            <a:xfrm>
              <a:off x="7582520" y="2932584"/>
              <a:ext cx="5003800" cy="5673663"/>
              <a:chOff x="7582520" y="2932584"/>
              <a:chExt cx="5003800" cy="5673663"/>
            </a:xfrm>
          </p:grpSpPr>
          <p:pic>
            <p:nvPicPr>
              <p:cNvPr id="5" name="Picture 4"/>
              <p:cNvPicPr>
                <a:picLocks noChangeAspect="1"/>
              </p:cNvPicPr>
              <p:nvPr/>
            </p:nvPicPr>
            <p:blipFill>
              <a:blip r:embed="rId3"/>
              <a:stretch>
                <a:fillRect/>
              </a:stretch>
            </p:blipFill>
            <p:spPr>
              <a:xfrm>
                <a:off x="7582520" y="7397080"/>
                <a:ext cx="2902000" cy="1209167"/>
              </a:xfrm>
              <a:prstGeom prst="rect">
                <a:avLst/>
              </a:prstGeom>
            </p:spPr>
          </p:pic>
          <p:pic>
            <p:nvPicPr>
              <p:cNvPr id="9" name="Picture 8"/>
              <p:cNvPicPr>
                <a:picLocks noChangeAspect="1"/>
              </p:cNvPicPr>
              <p:nvPr/>
            </p:nvPicPr>
            <p:blipFill>
              <a:blip r:embed="rId4"/>
              <a:stretch>
                <a:fillRect/>
              </a:stretch>
            </p:blipFill>
            <p:spPr>
              <a:xfrm>
                <a:off x="7582520" y="2932584"/>
                <a:ext cx="3048000" cy="1016000"/>
              </a:xfrm>
              <a:prstGeom prst="rect">
                <a:avLst/>
              </a:prstGeom>
            </p:spPr>
          </p:pic>
          <p:pic>
            <p:nvPicPr>
              <p:cNvPr id="10" name="Picture 9"/>
              <p:cNvPicPr>
                <a:picLocks noChangeAspect="1"/>
              </p:cNvPicPr>
              <p:nvPr/>
            </p:nvPicPr>
            <p:blipFill>
              <a:blip r:embed="rId5"/>
              <a:stretch>
                <a:fillRect/>
              </a:stretch>
            </p:blipFill>
            <p:spPr>
              <a:xfrm>
                <a:off x="7582520" y="4156720"/>
                <a:ext cx="3987800" cy="1587500"/>
              </a:xfrm>
              <a:prstGeom prst="rect">
                <a:avLst/>
              </a:prstGeom>
            </p:spPr>
          </p:pic>
          <p:pic>
            <p:nvPicPr>
              <p:cNvPr id="11" name="Picture 10"/>
              <p:cNvPicPr>
                <a:picLocks noChangeAspect="1"/>
              </p:cNvPicPr>
              <p:nvPr/>
            </p:nvPicPr>
            <p:blipFill>
              <a:blip r:embed="rId6"/>
              <a:stretch>
                <a:fillRect/>
              </a:stretch>
            </p:blipFill>
            <p:spPr>
              <a:xfrm>
                <a:off x="7582520" y="5956920"/>
                <a:ext cx="5003800" cy="1117600"/>
              </a:xfrm>
              <a:prstGeom prst="rect">
                <a:avLst/>
              </a:prstGeom>
            </p:spPr>
          </p:pic>
        </p:grpSp>
      </p:grpSp>
      <p:grpSp>
        <p:nvGrpSpPr>
          <p:cNvPr id="22" name="Group 21"/>
          <p:cNvGrpSpPr/>
          <p:nvPr/>
        </p:nvGrpSpPr>
        <p:grpSpPr>
          <a:xfrm>
            <a:off x="1461840" y="2068488"/>
            <a:ext cx="6120680" cy="7344816"/>
            <a:chOff x="741760" y="1924472"/>
            <a:chExt cx="6120680" cy="7344816"/>
          </a:xfrm>
          <a:scene3d>
            <a:camera prst="perspectiveContrastingRightFacing"/>
            <a:lightRig rig="threePt" dir="t"/>
          </a:scene3d>
        </p:grpSpPr>
        <p:sp>
          <p:nvSpPr>
            <p:cNvPr id="19" name="Rounded Rectangle 18"/>
            <p:cNvSpPr/>
            <p:nvPr/>
          </p:nvSpPr>
          <p:spPr bwMode="auto">
            <a:xfrm>
              <a:off x="741760" y="1924472"/>
              <a:ext cx="6120680" cy="734481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bg1"/>
                  </a:solidFill>
                  <a:effectLst/>
                  <a:latin typeface="Verdana"/>
                  <a:ea typeface="ヒラギノ明朝 ProN W3" charset="-128"/>
                  <a:cs typeface="Verdana"/>
                  <a:sym typeface="American Typewriter" charset="0"/>
                </a:rPr>
                <a:t>Full Platform Stack</a:t>
              </a:r>
              <a:endParaRPr kumimoji="0" lang="en-US" sz="3600" b="0" i="0" u="none" strike="noStrike" cap="none" normalizeH="0" baseline="0" dirty="0">
                <a:ln>
                  <a:noFill/>
                </a:ln>
                <a:solidFill>
                  <a:schemeClr val="bg1"/>
                </a:solidFill>
                <a:effectLst/>
                <a:latin typeface="Verdana"/>
                <a:ea typeface="ヒラギノ明朝 ProN W3" charset="-128"/>
                <a:cs typeface="Verdana"/>
                <a:sym typeface="American Typewriter" charset="0"/>
              </a:endParaRPr>
            </a:p>
          </p:txBody>
        </p:sp>
        <p:pic>
          <p:nvPicPr>
            <p:cNvPr id="6" name="Picture 5"/>
            <p:cNvPicPr>
              <a:picLocks noChangeAspect="1"/>
            </p:cNvPicPr>
            <p:nvPr/>
          </p:nvPicPr>
          <p:blipFill>
            <a:blip r:embed="rId7"/>
            <a:stretch>
              <a:fillRect/>
            </a:stretch>
          </p:blipFill>
          <p:spPr>
            <a:xfrm>
              <a:off x="885776" y="6172944"/>
              <a:ext cx="4896544" cy="1213398"/>
            </a:xfrm>
            <a:prstGeom prst="rect">
              <a:avLst/>
            </a:prstGeom>
          </p:spPr>
        </p:pic>
        <p:pic>
          <p:nvPicPr>
            <p:cNvPr id="8" name="Picture 7"/>
            <p:cNvPicPr>
              <a:picLocks noChangeAspect="1"/>
            </p:cNvPicPr>
            <p:nvPr/>
          </p:nvPicPr>
          <p:blipFill>
            <a:blip r:embed="rId8"/>
            <a:stretch>
              <a:fillRect/>
            </a:stretch>
          </p:blipFill>
          <p:spPr>
            <a:xfrm>
              <a:off x="885776" y="4300736"/>
              <a:ext cx="3810000" cy="1549400"/>
            </a:xfrm>
            <a:prstGeom prst="rect">
              <a:avLst/>
            </a:prstGeom>
          </p:spPr>
        </p:pic>
        <p:pic>
          <p:nvPicPr>
            <p:cNvPr id="13" name="Picture 12"/>
            <p:cNvPicPr>
              <a:picLocks noChangeAspect="1"/>
            </p:cNvPicPr>
            <p:nvPr/>
          </p:nvPicPr>
          <p:blipFill>
            <a:blip r:embed="rId9"/>
            <a:stretch>
              <a:fillRect/>
            </a:stretch>
          </p:blipFill>
          <p:spPr>
            <a:xfrm>
              <a:off x="885776" y="2932584"/>
              <a:ext cx="5768064" cy="1080120"/>
            </a:xfrm>
            <a:prstGeom prst="rect">
              <a:avLst/>
            </a:prstGeom>
          </p:spPr>
        </p:pic>
        <p:pic>
          <p:nvPicPr>
            <p:cNvPr id="14" name="Picture 13"/>
            <p:cNvPicPr>
              <a:picLocks noChangeAspect="1"/>
            </p:cNvPicPr>
            <p:nvPr/>
          </p:nvPicPr>
          <p:blipFill>
            <a:blip r:embed="rId10"/>
            <a:stretch>
              <a:fillRect/>
            </a:stretch>
          </p:blipFill>
          <p:spPr>
            <a:xfrm>
              <a:off x="885776" y="7973144"/>
              <a:ext cx="3175000" cy="635000"/>
            </a:xfrm>
            <a:prstGeom prst="rect">
              <a:avLst/>
            </a:prstGeom>
          </p:spPr>
        </p:pic>
      </p:grpSp>
    </p:spTree>
    <p:extLst>
      <p:ext uri="{BB962C8B-B14F-4D97-AF65-F5344CB8AC3E}">
        <p14:creationId xmlns:p14="http://schemas.microsoft.com/office/powerpoint/2010/main" val="4448365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00480" y="0"/>
            <a:ext cx="15605760" cy="9753600"/>
          </a:xfrm>
          <a:prstGeom prst="rect">
            <a:avLst/>
          </a:prstGeom>
        </p:spPr>
      </p:pic>
    </p:spTree>
    <p:extLst>
      <p:ext uri="{BB962C8B-B14F-4D97-AF65-F5344CB8AC3E}">
        <p14:creationId xmlns:p14="http://schemas.microsoft.com/office/powerpoint/2010/main" val="239479196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2476500" y="152400"/>
            <a:ext cx="9448800" cy="2095500"/>
          </a:xfrm>
          <a:ln/>
        </p:spPr>
        <p:txBody>
          <a:bodyPr/>
          <a:lstStyle/>
          <a:p>
            <a:pPr algn="l"/>
            <a:r>
              <a:rPr lang="en-US" sz="6000" dirty="0">
                <a:latin typeface="Calibri" pitchFamily="34" charset="0"/>
                <a:cs typeface="Calibri" pitchFamily="34" charset="0"/>
              </a:rPr>
              <a:t>What is Windows Azure</a:t>
            </a:r>
          </a:p>
        </p:txBody>
      </p:sp>
      <p:pic>
        <p:nvPicPr>
          <p:cNvPr id="23555" name="Picture 3"/>
          <p:cNvPicPr>
            <a:picLocks noChangeAspect="1" noChangeArrowheads="1"/>
          </p:cNvPicPr>
          <p:nvPr/>
        </p:nvPicPr>
        <p:blipFill>
          <a:blip r:embed="rId2"/>
          <a:srcRect/>
          <a:stretch>
            <a:fillRect/>
          </a:stretch>
        </p:blipFill>
        <p:spPr bwMode="auto">
          <a:xfrm>
            <a:off x="876300" y="393700"/>
            <a:ext cx="1625600" cy="1625600"/>
          </a:xfrm>
          <a:prstGeom prst="rect">
            <a:avLst/>
          </a:prstGeom>
          <a:noFill/>
          <a:ln w="12700" cap="flat">
            <a:noFill/>
            <a:miter lim="800000"/>
            <a:headEnd/>
            <a:tailEnd/>
          </a:ln>
        </p:spPr>
      </p:pic>
      <p:sp>
        <p:nvSpPr>
          <p:cNvPr id="23556"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sz="3600" dirty="0">
                <a:solidFill>
                  <a:srgbClr val="D8A171"/>
                </a:solidFill>
                <a:latin typeface="Calibri" pitchFamily="34" charset="0"/>
                <a:ea typeface="American Typewriter" charset="0"/>
                <a:cs typeface="Calibri" pitchFamily="34" charset="0"/>
              </a:rPr>
              <a:t>Designed for scalability and availability</a:t>
            </a:r>
          </a:p>
        </p:txBody>
      </p:sp>
      <p:pic>
        <p:nvPicPr>
          <p:cNvPr id="6" name="Picture 5" descr="server.png"/>
          <p:cNvPicPr>
            <a:picLocks noChangeAspect="1"/>
          </p:cNvPicPr>
          <p:nvPr/>
        </p:nvPicPr>
        <p:blipFill>
          <a:blip r:embed="rId3"/>
          <a:stretch>
            <a:fillRect/>
          </a:stretch>
        </p:blipFill>
        <p:spPr>
          <a:xfrm>
            <a:off x="9321800" y="2971800"/>
            <a:ext cx="1626052" cy="1626052"/>
          </a:xfrm>
          <a:prstGeom prst="rect">
            <a:avLst/>
          </a:prstGeom>
        </p:spPr>
      </p:pic>
      <p:pic>
        <p:nvPicPr>
          <p:cNvPr id="7" name="Picture 6" descr="server.png"/>
          <p:cNvPicPr>
            <a:picLocks noChangeAspect="1"/>
          </p:cNvPicPr>
          <p:nvPr/>
        </p:nvPicPr>
        <p:blipFill>
          <a:blip r:embed="rId3"/>
          <a:stretch>
            <a:fillRect/>
          </a:stretch>
        </p:blipFill>
        <p:spPr>
          <a:xfrm>
            <a:off x="9398000" y="4800600"/>
            <a:ext cx="1626052" cy="1626052"/>
          </a:xfrm>
          <a:prstGeom prst="rect">
            <a:avLst/>
          </a:prstGeom>
        </p:spPr>
      </p:pic>
      <p:pic>
        <p:nvPicPr>
          <p:cNvPr id="8" name="Picture 7" descr="server.png"/>
          <p:cNvPicPr>
            <a:picLocks noChangeAspect="1"/>
          </p:cNvPicPr>
          <p:nvPr/>
        </p:nvPicPr>
        <p:blipFill>
          <a:blip r:embed="rId3"/>
          <a:stretch>
            <a:fillRect/>
          </a:stretch>
        </p:blipFill>
        <p:spPr>
          <a:xfrm>
            <a:off x="9398000" y="6629400"/>
            <a:ext cx="1626052" cy="1626052"/>
          </a:xfrm>
          <a:prstGeom prst="rect">
            <a:avLst/>
          </a:prstGeom>
        </p:spPr>
      </p:pic>
      <p:pic>
        <p:nvPicPr>
          <p:cNvPr id="9" name="Picture 8" descr="server.png"/>
          <p:cNvPicPr>
            <a:picLocks noChangeAspect="1"/>
          </p:cNvPicPr>
          <p:nvPr/>
        </p:nvPicPr>
        <p:blipFill>
          <a:blip r:embed="rId3"/>
          <a:stretch>
            <a:fillRect/>
          </a:stretch>
        </p:blipFill>
        <p:spPr>
          <a:xfrm>
            <a:off x="6197600" y="4495800"/>
            <a:ext cx="1626052" cy="1626052"/>
          </a:xfrm>
          <a:prstGeom prst="rect">
            <a:avLst/>
          </a:prstGeom>
        </p:spPr>
      </p:pic>
      <p:cxnSp>
        <p:nvCxnSpPr>
          <p:cNvPr id="18" name="Straight Arrow Connector 17"/>
          <p:cNvCxnSpPr/>
          <p:nvPr/>
        </p:nvCxnSpPr>
        <p:spPr bwMode="auto">
          <a:xfrm flipV="1">
            <a:off x="7493000" y="3657600"/>
            <a:ext cx="2209800" cy="1524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bwMode="auto">
          <a:xfrm>
            <a:off x="7493000" y="5257800"/>
            <a:ext cx="2209800" cy="3810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bwMode="auto">
          <a:xfrm rot="16200000" flipH="1">
            <a:off x="7493000" y="5257800"/>
            <a:ext cx="2209800" cy="2209800"/>
          </a:xfrm>
          <a:prstGeom prst="straightConnector1">
            <a:avLst/>
          </a:prstGeom>
          <a:ln w="101600" cap="flat" cmpd="sng" algn="ctr">
            <a:solidFill>
              <a:schemeClr val="accent2">
                <a:lumMod val="20000"/>
                <a:lumOff val="80000"/>
              </a:schemeClr>
            </a:solidFill>
            <a:prstDash val="solid"/>
            <a:round/>
            <a:headEnd type="none" w="med" len="med"/>
            <a:tailEnd type="arrow" w="med" len="med"/>
          </a:ln>
          <a:effectLst>
            <a:outerShdw blurRad="50800" dist="38100" dir="2700000" algn="br" rotWithShape="0">
              <a:srgbClr val="000000">
                <a:alpha val="43000"/>
              </a:srgbClr>
            </a:outerShdw>
          </a:effectLst>
        </p:spPr>
        <p:style>
          <a:lnRef idx="3">
            <a:schemeClr val="accent6"/>
          </a:lnRef>
          <a:fillRef idx="0">
            <a:schemeClr val="accent6"/>
          </a:fillRef>
          <a:effectRef idx="2">
            <a:schemeClr val="accent6"/>
          </a:effectRef>
          <a:fontRef idx="minor">
            <a:schemeClr val="tx1"/>
          </a:fontRef>
        </p:style>
      </p:cxnSp>
      <p:sp>
        <p:nvSpPr>
          <p:cNvPr id="28" name="Right Arrow 27"/>
          <p:cNvSpPr/>
          <p:nvPr/>
        </p:nvSpPr>
        <p:spPr bwMode="auto">
          <a:xfrm>
            <a:off x="5511800" y="5029200"/>
            <a:ext cx="838200" cy="6096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tx1"/>
              </a:solidFill>
              <a:latin typeface="Calibri" pitchFamily="34" charset="0"/>
            </a:endParaRPr>
          </a:p>
        </p:txBody>
      </p:sp>
      <p:pic>
        <p:nvPicPr>
          <p:cNvPr id="29" name="Picture 28" descr="cloud.png"/>
          <p:cNvPicPr>
            <a:picLocks noChangeAspect="1"/>
          </p:cNvPicPr>
          <p:nvPr/>
        </p:nvPicPr>
        <p:blipFill>
          <a:blip r:embed="rId4"/>
          <a:stretch>
            <a:fillRect/>
          </a:stretch>
        </p:blipFill>
        <p:spPr>
          <a:xfrm>
            <a:off x="3759200" y="4800600"/>
            <a:ext cx="1626052" cy="1626052"/>
          </a:xfrm>
          <a:prstGeom prst="rect">
            <a:avLst/>
          </a:prstGeom>
        </p:spPr>
      </p:pic>
      <p:pic>
        <p:nvPicPr>
          <p:cNvPr id="30" name="Picture 29" descr="workplace.png"/>
          <p:cNvPicPr>
            <a:picLocks noChangeAspect="1"/>
          </p:cNvPicPr>
          <p:nvPr/>
        </p:nvPicPr>
        <p:blipFill>
          <a:blip r:embed="rId5"/>
          <a:stretch>
            <a:fillRect/>
          </a:stretch>
        </p:blipFill>
        <p:spPr>
          <a:xfrm>
            <a:off x="1701800" y="4419600"/>
            <a:ext cx="1626052" cy="1626052"/>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1975" y="2342105"/>
            <a:ext cx="2784565" cy="8007303"/>
          </a:xfrm>
          <a:prstGeom prst="roundRect">
            <a:avLst>
              <a:gd name="adj" fmla="val 0"/>
            </a:avLst>
          </a:prstGeom>
          <a:gradFill flip="none" rotWithShape="1">
            <a:gsLst>
              <a:gs pos="0">
                <a:srgbClr val="041E3A">
                  <a:alpha val="27000"/>
                </a:srgbClr>
              </a:gs>
              <a:gs pos="39000">
                <a:schemeClr val="bg1">
                  <a:alpha val="20000"/>
                </a:schemeClr>
              </a:gs>
              <a:gs pos="88000">
                <a:schemeClr val="bg1">
                  <a:alpha val="39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73356" tIns="86679" rIns="173356" bIns="86679" numCol="1" rtlCol="0" anchor="ctr" anchorCtr="0" compatLnSpc="1">
            <a:prstTxWarp prst="textNoShape">
              <a:avLst/>
            </a:prstTxWarp>
          </a:bodyPr>
          <a:lstStyle/>
          <a:p>
            <a:pPr defTabSz="1733072"/>
            <a:r>
              <a:rPr lang="en-US" sz="3400" dirty="0">
                <a:latin typeface="Segoe" pitchFamily="34" charset="0"/>
              </a:rPr>
              <a:t> </a:t>
            </a:r>
          </a:p>
        </p:txBody>
      </p:sp>
      <p:sp>
        <p:nvSpPr>
          <p:cNvPr id="4" name="Rounded Rectangle 3"/>
          <p:cNvSpPr/>
          <p:nvPr/>
        </p:nvSpPr>
        <p:spPr bwMode="auto">
          <a:xfrm>
            <a:off x="0" y="2342105"/>
            <a:ext cx="5121974" cy="8007303"/>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73356" tIns="86679" rIns="173356" bIns="86679" numCol="1" rtlCol="0" anchor="ctr" anchorCtr="0" compatLnSpc="1">
            <a:prstTxWarp prst="textNoShape">
              <a:avLst/>
            </a:prstTxWarp>
          </a:bodyPr>
          <a:lstStyle/>
          <a:p>
            <a:pPr defTabSz="1733072"/>
            <a:r>
              <a:rPr lang="en-US" sz="3400" dirty="0">
                <a:latin typeface="Segoe" pitchFamily="34" charset="0"/>
              </a:rPr>
              <a:t> </a:t>
            </a:r>
          </a:p>
        </p:txBody>
      </p:sp>
      <p:sp>
        <p:nvSpPr>
          <p:cNvPr id="5" name="Rounded Rectangle 4"/>
          <p:cNvSpPr/>
          <p:nvPr/>
        </p:nvSpPr>
        <p:spPr bwMode="auto">
          <a:xfrm>
            <a:off x="7906540" y="2342105"/>
            <a:ext cx="5098261" cy="8007303"/>
          </a:xfrm>
          <a:prstGeom prst="roundRect">
            <a:avLst>
              <a:gd name="adj" fmla="val 0"/>
            </a:avLst>
          </a:prstGeom>
          <a:gradFill flip="none" rotWithShape="1">
            <a:gsLst>
              <a:gs pos="0">
                <a:srgbClr val="041E3A">
                  <a:alpha val="52000"/>
                </a:srgbClr>
              </a:gs>
              <a:gs pos="39000">
                <a:schemeClr val="bg1">
                  <a:alpha val="37000"/>
                </a:schemeClr>
              </a:gs>
              <a:gs pos="88000">
                <a:schemeClr val="bg1">
                  <a:alpha val="58000"/>
                </a:schemeClr>
              </a:gs>
            </a:gsLst>
            <a:lin ang="3000000" scaled="0"/>
            <a:tileRect/>
          </a:gradFill>
          <a:ln w="9525">
            <a:solidFill>
              <a:schemeClr val="tx1"/>
            </a:solidFill>
            <a:headEnd type="none" w="med" len="med"/>
            <a:tailEnd type="none" w="med" len="med"/>
          </a:ln>
          <a:effectLst>
            <a:outerShdw blurRad="266700" algn="ctr" rotWithShape="0">
              <a:schemeClr val="tx1">
                <a:alpha val="40000"/>
              </a:schemeClr>
            </a:outerShdw>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73356" tIns="86679" rIns="173356" bIns="86679" numCol="1" rtlCol="0" anchor="ctr" anchorCtr="0" compatLnSpc="1">
            <a:prstTxWarp prst="textNoShape">
              <a:avLst/>
            </a:prstTxWarp>
          </a:bodyPr>
          <a:lstStyle/>
          <a:p>
            <a:pPr defTabSz="1733072"/>
            <a:r>
              <a:rPr lang="en-US" sz="3400" dirty="0">
                <a:latin typeface="Segoe" pitchFamily="34" charset="0"/>
              </a:rPr>
              <a:t> </a:t>
            </a:r>
          </a:p>
        </p:txBody>
      </p:sp>
      <p:pic>
        <p:nvPicPr>
          <p:cNvPr id="6" name="Picture 6" descr="\\server3\InternalBin\Resource DVD\DVD_ART36\Artwork_Imagery\Icons - Illustrations\Maps Globes\world map Transparent blu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3687776"/>
            <a:ext cx="5120280" cy="5515699"/>
          </a:xfrm>
          <a:prstGeom prst="rect">
            <a:avLst/>
          </a:prstGeom>
          <a:noFill/>
        </p:spPr>
      </p:pic>
      <p:pic>
        <p:nvPicPr>
          <p:cNvPr id="7" name="Picture 6" descr="\\server3\InternalBin\Resource DVD\DVD_ART36\Artwork_Imagery\Icons - Illustrations\Maps Globes\world map Transparent blu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32137" y="3701323"/>
            <a:ext cx="2764240" cy="5515699"/>
          </a:xfrm>
          <a:prstGeom prst="rect">
            <a:avLst/>
          </a:prstGeom>
          <a:noFill/>
        </p:spPr>
      </p:pic>
      <p:pic>
        <p:nvPicPr>
          <p:cNvPr id="8" name="Picture 6" descr="\\server3\InternalBin\Resource DVD\DVD_ART36\Artwork_Imagery\Icons - Illustrations\Maps Globes\world map Transparent blue.png"/>
          <p:cNvPicPr>
            <a:picLocks noChangeAspect="1" noChangeArrowheads="1"/>
          </p:cNvPicPr>
          <p:nvPr/>
        </p:nvPicPr>
        <p:blipFill>
          <a:blip r:embed="rId5" cstate="screen">
            <a:extLst>
              <a:ext uri="{28A0092B-C50C-407E-A947-70E740481C1C}">
                <a14:useLocalDpi xmlns:a14="http://schemas.microsoft.com/office/drawing/2010/main"/>
              </a:ext>
            </a:extLst>
          </a:blip>
          <a:srcRect r="-1748"/>
          <a:stretch>
            <a:fillRect/>
          </a:stretch>
        </p:blipFill>
        <p:spPr bwMode="auto">
          <a:xfrm>
            <a:off x="7906540" y="3701323"/>
            <a:ext cx="5098261" cy="5515699"/>
          </a:xfrm>
          <a:prstGeom prst="rect">
            <a:avLst/>
          </a:prstGeom>
          <a:noFill/>
        </p:spPr>
      </p:pic>
      <p:sp>
        <p:nvSpPr>
          <p:cNvPr id="9" name="Rectangle 8"/>
          <p:cNvSpPr/>
          <p:nvPr/>
        </p:nvSpPr>
        <p:spPr bwMode="auto">
          <a:xfrm>
            <a:off x="2" y="5594053"/>
            <a:ext cx="13004799" cy="4375573"/>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30040" tIns="65020" rIns="130040" bIns="65020"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sp>
        <p:nvSpPr>
          <p:cNvPr id="10" name="TextBox 9"/>
          <p:cNvSpPr txBox="1">
            <a:spLocks noChangeArrowheads="1"/>
          </p:cNvSpPr>
          <p:nvPr/>
        </p:nvSpPr>
        <p:spPr bwMode="auto">
          <a:xfrm>
            <a:off x="645518" y="2338952"/>
            <a:ext cx="3825270" cy="562203"/>
          </a:xfrm>
          <a:prstGeom prst="rect">
            <a:avLst/>
          </a:prstGeom>
          <a:noFill/>
          <a:ln w="9525">
            <a:noFill/>
            <a:miter lim="800000"/>
            <a:headEnd/>
            <a:tailEnd/>
          </a:ln>
        </p:spPr>
        <p:txBody>
          <a:bodyPr wrap="square" lIns="130046" tIns="65023" rIns="130046" bIns="65023">
            <a:spAutoFit/>
          </a:bodyPr>
          <a:lstStyle/>
          <a:p>
            <a:pPr algn="ctr" eaLnBrk="0" hangingPunct="0"/>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latin typeface="Calibri"/>
                <a:cs typeface="Calibri"/>
              </a:rPr>
              <a:t>North America Region </a:t>
            </a:r>
          </a:p>
        </p:txBody>
      </p:sp>
      <p:sp>
        <p:nvSpPr>
          <p:cNvPr id="11" name="TextBox 8"/>
          <p:cNvSpPr txBox="1">
            <a:spLocks noChangeArrowheads="1"/>
          </p:cNvSpPr>
          <p:nvPr/>
        </p:nvSpPr>
        <p:spPr bwMode="auto">
          <a:xfrm>
            <a:off x="6001423" y="6317633"/>
            <a:ext cx="2185869" cy="746869"/>
          </a:xfrm>
          <a:prstGeom prst="rect">
            <a:avLst/>
          </a:prstGeom>
          <a:noFill/>
          <a:ln w="9525">
            <a:noFill/>
            <a:miter lim="800000"/>
            <a:headEnd/>
            <a:tailEnd/>
          </a:ln>
        </p:spPr>
        <p:txBody>
          <a:bodyPr wrap="square" lIns="130046" tIns="65023" rIns="130046" bIns="65023">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12" name="TextBox 9"/>
          <p:cNvSpPr txBox="1">
            <a:spLocks noChangeArrowheads="1"/>
          </p:cNvSpPr>
          <p:nvPr/>
        </p:nvSpPr>
        <p:spPr bwMode="auto">
          <a:xfrm>
            <a:off x="5404302" y="2369317"/>
            <a:ext cx="2219910" cy="1006771"/>
          </a:xfrm>
          <a:prstGeom prst="rect">
            <a:avLst/>
          </a:prstGeom>
          <a:noFill/>
          <a:ln w="9525">
            <a:noFill/>
            <a:miter lim="800000"/>
            <a:headEnd/>
            <a:tailEnd/>
          </a:ln>
        </p:spPr>
        <p:txBody>
          <a:bodyPr wrap="square" lIns="130046" tIns="65023" rIns="130046" bIns="65023">
            <a:spAutoFit/>
          </a:bodyPr>
          <a:lstStyle/>
          <a:p>
            <a:pPr algn="ctr" eaLnBrk="0" hangingPunct="0"/>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latin typeface="Calibri"/>
                <a:cs typeface="Calibri"/>
              </a:rPr>
              <a:t>Europe Region </a:t>
            </a:r>
          </a:p>
        </p:txBody>
      </p:sp>
      <p:sp>
        <p:nvSpPr>
          <p:cNvPr id="13" name="TextBox 9"/>
          <p:cNvSpPr txBox="1">
            <a:spLocks noChangeArrowheads="1"/>
          </p:cNvSpPr>
          <p:nvPr/>
        </p:nvSpPr>
        <p:spPr bwMode="auto">
          <a:xfrm>
            <a:off x="8612927" y="2393736"/>
            <a:ext cx="3674611" cy="569045"/>
          </a:xfrm>
          <a:prstGeom prst="rect">
            <a:avLst/>
          </a:prstGeom>
          <a:noFill/>
          <a:ln w="9525">
            <a:noFill/>
            <a:miter lim="800000"/>
            <a:headEnd/>
            <a:tailEnd/>
          </a:ln>
        </p:spPr>
        <p:txBody>
          <a:bodyPr wrap="square" lIns="130046" tIns="65023" rIns="130046" bIns="65023">
            <a:spAutoFit/>
          </a:bodyPr>
          <a:lstStyle/>
          <a:p>
            <a:pPr algn="ctr" eaLnBrk="0" hangingPunct="0"/>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latin typeface="Calibri"/>
                <a:cs typeface="Calibri"/>
              </a:rPr>
              <a:t>Asia Pacific Region </a:t>
            </a:r>
          </a:p>
        </p:txBody>
      </p:sp>
      <p:grpSp>
        <p:nvGrpSpPr>
          <p:cNvPr id="14" name="Group 78"/>
          <p:cNvGrpSpPr/>
          <p:nvPr/>
        </p:nvGrpSpPr>
        <p:grpSpPr>
          <a:xfrm>
            <a:off x="-16178" y="8424523"/>
            <a:ext cx="13020979" cy="2212917"/>
            <a:chOff x="-11375" y="5261829"/>
            <a:chExt cx="9155376" cy="1596171"/>
          </a:xfrm>
        </p:grpSpPr>
        <p:sp>
          <p:nvSpPr>
            <p:cNvPr id="15" name="Rectangle 14"/>
            <p:cNvSpPr/>
            <p:nvPr/>
          </p:nvSpPr>
          <p:spPr bwMode="invGray">
            <a:xfrm>
              <a:off x="1" y="5261829"/>
              <a:ext cx="9144000" cy="1596171"/>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defTabSz="1300460">
                <a:defRPr/>
              </a:pPr>
              <a:endParaRPr lang="en-US" sz="1600" kern="0" dirty="0">
                <a:solidFill>
                  <a:srgbClr val="000000"/>
                </a:solidFill>
                <a:latin typeface="+mj-lt"/>
              </a:endParaRPr>
            </a:p>
          </p:txBody>
        </p:sp>
        <p:sp>
          <p:nvSpPr>
            <p:cNvPr id="16" name="Rectangle 15"/>
            <p:cNvSpPr/>
            <p:nvPr/>
          </p:nvSpPr>
          <p:spPr bwMode="invGray">
            <a:xfrm>
              <a:off x="-11375" y="5261832"/>
              <a:ext cx="9144000" cy="1584795"/>
            </a:xfrm>
            <a:prstGeom prst="rect">
              <a:avLst/>
            </a:prstGeom>
            <a:gradFill>
              <a:gsLst>
                <a:gs pos="0">
                  <a:srgbClr val="000000">
                    <a:alpha val="0"/>
                  </a:srgbClr>
                </a:gs>
                <a:gs pos="50000">
                  <a:srgbClr val="000000"/>
                </a:gs>
                <a:gs pos="100000">
                  <a:srgbClr val="000000">
                    <a:alpha val="0"/>
                  </a:srgbClr>
                </a:gs>
              </a:gsLst>
              <a:lin ang="0" scaled="0"/>
            </a:gra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rtlCol="0" anchor="ctr"/>
            <a:lstStyle/>
            <a:p>
              <a:pPr defTabSz="1300460">
                <a:defRPr/>
              </a:pPr>
              <a:endParaRPr lang="en-US" sz="1600" kern="0" dirty="0">
                <a:solidFill>
                  <a:srgbClr val="000000"/>
                </a:solidFill>
                <a:latin typeface="+mj-lt"/>
              </a:endParaRPr>
            </a:p>
          </p:txBody>
        </p:sp>
        <p:sp>
          <p:nvSpPr>
            <p:cNvPr id="17" name="TextBox 16"/>
            <p:cNvSpPr txBox="1"/>
            <p:nvPr/>
          </p:nvSpPr>
          <p:spPr bwMode="invGray">
            <a:xfrm>
              <a:off x="695207" y="5354658"/>
              <a:ext cx="7730836" cy="451396"/>
            </a:xfrm>
            <a:prstGeom prst="rect">
              <a:avLst/>
            </a:prstGeom>
            <a:noFill/>
          </p:spPr>
          <p:txBody>
            <a:bodyPr wrap="square" tIns="182880" rtlCol="0">
              <a:spAutoFit/>
            </a:bodyPr>
            <a:lstStyle/>
            <a:p>
              <a:pPr marL="0" lvl="1" indent="-221259">
                <a:lnSpc>
                  <a:spcPct val="90000"/>
                </a:lnSpc>
                <a:buClr>
                  <a:srgbClr val="FFC000"/>
                </a:buClr>
                <a:defRPr/>
              </a:pPr>
              <a:r>
                <a:rPr lang="en-US" sz="2800" b="1" dirty="0">
                  <a:gradFill>
                    <a:gsLst>
                      <a:gs pos="0">
                        <a:schemeClr val="tx1"/>
                      </a:gs>
                      <a:gs pos="86000">
                        <a:schemeClr val="tx1"/>
                      </a:gs>
                    </a:gsLst>
                    <a:lin ang="5400000" scaled="0"/>
                  </a:gradFill>
                  <a:effectLst>
                    <a:outerShdw blurRad="63500" algn="ctr" rotWithShape="0">
                      <a:schemeClr val="tx1">
                        <a:alpha val="60000"/>
                      </a:schemeClr>
                    </a:outerShdw>
                  </a:effectLst>
                </a:rPr>
                <a:t>6 datacenters across 3 continents</a:t>
              </a:r>
            </a:p>
          </p:txBody>
        </p:sp>
      </p:grpSp>
      <p:grpSp>
        <p:nvGrpSpPr>
          <p:cNvPr id="22" name="Group 21"/>
          <p:cNvGrpSpPr/>
          <p:nvPr/>
        </p:nvGrpSpPr>
        <p:grpSpPr>
          <a:xfrm>
            <a:off x="2520336" y="5297751"/>
            <a:ext cx="630084" cy="561028"/>
            <a:chOff x="1933575" y="510402"/>
            <a:chExt cx="590550" cy="394473"/>
          </a:xfrm>
        </p:grpSpPr>
        <p:sp>
          <p:nvSpPr>
            <p:cNvPr id="23" name="Oval 22"/>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24" name="Group 110"/>
            <p:cNvGrpSpPr/>
            <p:nvPr/>
          </p:nvGrpSpPr>
          <p:grpSpPr>
            <a:xfrm>
              <a:off x="2048154" y="510402"/>
              <a:ext cx="407419" cy="345058"/>
              <a:chOff x="-2293085" y="806266"/>
              <a:chExt cx="319677" cy="345058"/>
            </a:xfrm>
          </p:grpSpPr>
          <p:pic>
            <p:nvPicPr>
              <p:cNvPr id="25"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26"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27" name="TextBox 13"/>
          <p:cNvSpPr txBox="1">
            <a:spLocks noChangeArrowheads="1"/>
          </p:cNvSpPr>
          <p:nvPr/>
        </p:nvSpPr>
        <p:spPr bwMode="auto">
          <a:xfrm>
            <a:off x="3414649" y="6129380"/>
            <a:ext cx="1560360" cy="562203"/>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S. Central – U.S. </a:t>
            </a:r>
          </a:p>
        </p:txBody>
      </p:sp>
      <p:grpSp>
        <p:nvGrpSpPr>
          <p:cNvPr id="28" name="Group 27"/>
          <p:cNvGrpSpPr/>
          <p:nvPr/>
        </p:nvGrpSpPr>
        <p:grpSpPr>
          <a:xfrm>
            <a:off x="2337408" y="5880258"/>
            <a:ext cx="630084" cy="561028"/>
            <a:chOff x="1933575" y="510402"/>
            <a:chExt cx="590550" cy="394473"/>
          </a:xfrm>
        </p:grpSpPr>
        <p:sp>
          <p:nvSpPr>
            <p:cNvPr id="29" name="Oval 28"/>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30" name="Group 110"/>
            <p:cNvGrpSpPr/>
            <p:nvPr/>
          </p:nvGrpSpPr>
          <p:grpSpPr>
            <a:xfrm>
              <a:off x="2048154" y="510402"/>
              <a:ext cx="407419" cy="345058"/>
              <a:chOff x="-2293085" y="806266"/>
              <a:chExt cx="319677" cy="345058"/>
            </a:xfrm>
          </p:grpSpPr>
          <p:pic>
            <p:nvPicPr>
              <p:cNvPr id="31"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2"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33" name="Straight Connector 32"/>
          <p:cNvCxnSpPr/>
          <p:nvPr/>
        </p:nvCxnSpPr>
        <p:spPr>
          <a:xfrm flipV="1">
            <a:off x="2926843" y="6360004"/>
            <a:ext cx="487807"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5300914" y="4656218"/>
            <a:ext cx="630084" cy="561028"/>
            <a:chOff x="1933575" y="510402"/>
            <a:chExt cx="590550" cy="394473"/>
          </a:xfrm>
        </p:grpSpPr>
        <p:sp>
          <p:nvSpPr>
            <p:cNvPr id="35" name="Oval 34"/>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36" name="Group 110"/>
            <p:cNvGrpSpPr/>
            <p:nvPr/>
          </p:nvGrpSpPr>
          <p:grpSpPr>
            <a:xfrm>
              <a:off x="2048154" y="510402"/>
              <a:ext cx="407419" cy="345058"/>
              <a:chOff x="-2293085" y="806266"/>
              <a:chExt cx="319677" cy="345058"/>
            </a:xfrm>
          </p:grpSpPr>
          <p:pic>
            <p:nvPicPr>
              <p:cNvPr id="37"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38"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39" name="TextBox 13"/>
          <p:cNvSpPr txBox="1">
            <a:spLocks noChangeArrowheads="1"/>
          </p:cNvSpPr>
          <p:nvPr/>
        </p:nvSpPr>
        <p:spPr bwMode="auto">
          <a:xfrm>
            <a:off x="6502400" y="5380856"/>
            <a:ext cx="1125511" cy="350181"/>
          </a:xfrm>
          <a:prstGeom prst="rect">
            <a:avLst/>
          </a:prstGeom>
          <a:solidFill>
            <a:schemeClr val="bg1">
              <a:alpha val="69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W. Europe  </a:t>
            </a:r>
          </a:p>
        </p:txBody>
      </p:sp>
      <p:cxnSp>
        <p:nvCxnSpPr>
          <p:cNvPr id="40" name="Straight Connector 39"/>
          <p:cNvCxnSpPr/>
          <p:nvPr/>
        </p:nvCxnSpPr>
        <p:spPr>
          <a:xfrm flipV="1">
            <a:off x="6213812" y="5583950"/>
            <a:ext cx="29268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1" name="TextBox 13"/>
          <p:cNvSpPr txBox="1">
            <a:spLocks noChangeArrowheads="1"/>
          </p:cNvSpPr>
          <p:nvPr/>
        </p:nvSpPr>
        <p:spPr bwMode="auto">
          <a:xfrm>
            <a:off x="3424813" y="5584265"/>
            <a:ext cx="1560360" cy="562203"/>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N. Central – U.S. </a:t>
            </a:r>
          </a:p>
        </p:txBody>
      </p:sp>
      <p:cxnSp>
        <p:nvCxnSpPr>
          <p:cNvPr id="42" name="Straight Connector 41"/>
          <p:cNvCxnSpPr/>
          <p:nvPr/>
        </p:nvCxnSpPr>
        <p:spPr>
          <a:xfrm flipV="1">
            <a:off x="3113177" y="5777497"/>
            <a:ext cx="3024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43" name="TextBox 13"/>
          <p:cNvSpPr txBox="1">
            <a:spLocks noChangeArrowheads="1"/>
          </p:cNvSpPr>
          <p:nvPr/>
        </p:nvSpPr>
        <p:spPr bwMode="auto">
          <a:xfrm>
            <a:off x="6646416" y="4660776"/>
            <a:ext cx="1125510" cy="350181"/>
          </a:xfrm>
          <a:prstGeom prst="rect">
            <a:avLst/>
          </a:prstGeom>
          <a:solidFill>
            <a:schemeClr val="bg1">
              <a:alpha val="69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N. Europe  </a:t>
            </a:r>
          </a:p>
        </p:txBody>
      </p:sp>
      <p:cxnSp>
        <p:nvCxnSpPr>
          <p:cNvPr id="44" name="Straight Connector 43"/>
          <p:cNvCxnSpPr>
            <a:stCxn id="38" idx="3"/>
          </p:cNvCxnSpPr>
          <p:nvPr/>
        </p:nvCxnSpPr>
        <p:spPr>
          <a:xfrm flipV="1">
            <a:off x="5857859" y="4834103"/>
            <a:ext cx="506022" cy="144385"/>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9532563" y="6012745"/>
            <a:ext cx="630084" cy="561028"/>
            <a:chOff x="1933575" y="510402"/>
            <a:chExt cx="590550" cy="394473"/>
          </a:xfrm>
        </p:grpSpPr>
        <p:sp>
          <p:nvSpPr>
            <p:cNvPr id="46" name="Oval 45"/>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47" name="Group 110"/>
            <p:cNvGrpSpPr/>
            <p:nvPr/>
          </p:nvGrpSpPr>
          <p:grpSpPr>
            <a:xfrm>
              <a:off x="2048154" y="510402"/>
              <a:ext cx="407419" cy="345058"/>
              <a:chOff x="-2293085" y="806266"/>
              <a:chExt cx="319677" cy="345058"/>
            </a:xfrm>
          </p:grpSpPr>
          <p:pic>
            <p:nvPicPr>
              <p:cNvPr id="48"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49"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50" name="TextBox 13"/>
          <p:cNvSpPr txBox="1">
            <a:spLocks noChangeArrowheads="1"/>
          </p:cNvSpPr>
          <p:nvPr/>
        </p:nvSpPr>
        <p:spPr bwMode="auto">
          <a:xfrm>
            <a:off x="10246816" y="7181056"/>
            <a:ext cx="926363" cy="562203"/>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S.E. Asia</a:t>
            </a:r>
          </a:p>
        </p:txBody>
      </p:sp>
      <p:grpSp>
        <p:nvGrpSpPr>
          <p:cNvPr id="51" name="Group 50"/>
          <p:cNvGrpSpPr/>
          <p:nvPr/>
        </p:nvGrpSpPr>
        <p:grpSpPr>
          <a:xfrm>
            <a:off x="9177861" y="6837935"/>
            <a:ext cx="630084" cy="561028"/>
            <a:chOff x="1933575" y="510402"/>
            <a:chExt cx="590550" cy="394473"/>
          </a:xfrm>
        </p:grpSpPr>
        <p:sp>
          <p:nvSpPr>
            <p:cNvPr id="52" name="Oval 5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53" name="Group 110"/>
            <p:cNvGrpSpPr/>
            <p:nvPr/>
          </p:nvGrpSpPr>
          <p:grpSpPr>
            <a:xfrm>
              <a:off x="2048154" y="510402"/>
              <a:ext cx="407419" cy="345058"/>
              <a:chOff x="-2293085" y="806266"/>
              <a:chExt cx="319677" cy="345058"/>
            </a:xfrm>
          </p:grpSpPr>
          <p:pic>
            <p:nvPicPr>
              <p:cNvPr id="54"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55"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cxnSp>
        <p:nvCxnSpPr>
          <p:cNvPr id="56" name="Straight Connector 55"/>
          <p:cNvCxnSpPr/>
          <p:nvPr/>
        </p:nvCxnSpPr>
        <p:spPr>
          <a:xfrm flipV="1">
            <a:off x="9767295" y="7325199"/>
            <a:ext cx="487807"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7" name="TextBox 13"/>
          <p:cNvSpPr txBox="1">
            <a:spLocks noChangeArrowheads="1"/>
          </p:cNvSpPr>
          <p:nvPr/>
        </p:nvSpPr>
        <p:spPr bwMode="auto">
          <a:xfrm>
            <a:off x="10426429" y="6293027"/>
            <a:ext cx="926834" cy="350181"/>
          </a:xfrm>
          <a:prstGeom prst="rect">
            <a:avLst/>
          </a:prstGeom>
          <a:solidFill>
            <a:schemeClr val="bg1">
              <a:alpha val="48000"/>
            </a:schemeClr>
          </a:solidFill>
          <a:ln w="9525">
            <a:noFill/>
            <a:miter lim="800000"/>
            <a:headEnd/>
            <a:tailEnd/>
          </a:ln>
        </p:spPr>
        <p:txBody>
          <a:bodyPr wrap="square" lIns="130046" tIns="65023" rIns="130046" bIns="65023">
            <a:spAutoFit/>
          </a:bodyPr>
          <a:lstStyle/>
          <a:p>
            <a:r>
              <a:rPr lang="en-US" sz="1400" dirty="0">
                <a:gradFill>
                  <a:gsLst>
                    <a:gs pos="0">
                      <a:schemeClr val="tx1"/>
                    </a:gs>
                    <a:gs pos="86000">
                      <a:schemeClr val="tx1"/>
                    </a:gs>
                  </a:gsLst>
                  <a:lin ang="5400000" scaled="0"/>
                </a:gradFill>
                <a:effectLst>
                  <a:outerShdw blurRad="63500" algn="ctr" rotWithShape="0">
                    <a:schemeClr val="tx1">
                      <a:alpha val="60000"/>
                    </a:schemeClr>
                  </a:outerShdw>
                </a:effectLst>
              </a:rPr>
              <a:t>E. Asia</a:t>
            </a:r>
          </a:p>
        </p:txBody>
      </p:sp>
      <p:cxnSp>
        <p:nvCxnSpPr>
          <p:cNvPr id="58" name="Straight Connector 57"/>
          <p:cNvCxnSpPr/>
          <p:nvPr/>
        </p:nvCxnSpPr>
        <p:spPr>
          <a:xfrm flipV="1">
            <a:off x="10129200" y="6477457"/>
            <a:ext cx="292685"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357829" y="4831685"/>
            <a:ext cx="292685"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5654866" y="5077110"/>
            <a:ext cx="630084" cy="561028"/>
            <a:chOff x="1933575" y="510402"/>
            <a:chExt cx="590550" cy="394473"/>
          </a:xfrm>
        </p:grpSpPr>
        <p:sp>
          <p:nvSpPr>
            <p:cNvPr id="61" name="Oval 6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defTabSz="1300032"/>
              <a:endParaRPr lang="en-US" sz="3400" spc="-71" dirty="0">
                <a:gradFill>
                  <a:gsLst>
                    <a:gs pos="0">
                      <a:srgbClr val="000000"/>
                    </a:gs>
                    <a:gs pos="100000">
                      <a:srgbClr val="000000"/>
                    </a:gs>
                  </a:gsLst>
                  <a:lin ang="5400000" scaled="0"/>
                </a:gradFill>
              </a:endParaRPr>
            </a:p>
          </p:txBody>
        </p:sp>
        <p:grpSp>
          <p:nvGrpSpPr>
            <p:cNvPr id="62" name="Group 110"/>
            <p:cNvGrpSpPr/>
            <p:nvPr/>
          </p:nvGrpSpPr>
          <p:grpSpPr>
            <a:xfrm>
              <a:off x="2048154" y="510402"/>
              <a:ext cx="407419" cy="345058"/>
              <a:chOff x="-2293085" y="806266"/>
              <a:chExt cx="319677" cy="345058"/>
            </a:xfrm>
          </p:grpSpPr>
          <p:pic>
            <p:nvPicPr>
              <p:cNvPr id="63" name="Picture 29" descr="Serve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293085" y="806266"/>
                <a:ext cx="170059" cy="336682"/>
              </a:xfrm>
              <a:prstGeom prst="rect">
                <a:avLst/>
              </a:prstGeom>
              <a:noFill/>
              <a:ln>
                <a:noFill/>
              </a:ln>
            </p:spPr>
          </p:pic>
          <p:pic>
            <p:nvPicPr>
              <p:cNvPr id="64" name="Picture 9" descr="D:\Aeshen\TechNet 2006\12-December\Msft-longhorn-papers\TDM Deck\Windows Illustration Icons\Internet.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49651" y="914400"/>
                <a:ext cx="176243" cy="236924"/>
              </a:xfrm>
              <a:prstGeom prst="rect">
                <a:avLst/>
              </a:prstGeom>
              <a:noFill/>
              <a:ln>
                <a:noFill/>
              </a:ln>
            </p:spPr>
          </p:pic>
        </p:grpSp>
      </p:grpSp>
      <p:sp>
        <p:nvSpPr>
          <p:cNvPr id="68" name="Rectangle 1"/>
          <p:cNvSpPr>
            <a:spLocks noGrp="1" noChangeArrowheads="1"/>
          </p:cNvSpPr>
          <p:nvPr>
            <p:ph type="title"/>
          </p:nvPr>
        </p:nvSpPr>
        <p:spPr>
          <a:xfrm>
            <a:off x="2476500" y="152400"/>
            <a:ext cx="9448800" cy="2095500"/>
          </a:xfrm>
          <a:ln/>
        </p:spPr>
        <p:txBody>
          <a:bodyPr/>
          <a:lstStyle/>
          <a:p>
            <a:pPr algn="l"/>
            <a:r>
              <a:rPr lang="en-US" sz="6000" dirty="0"/>
              <a:t>What is Windows Azure</a:t>
            </a:r>
          </a:p>
        </p:txBody>
      </p:sp>
      <p:pic>
        <p:nvPicPr>
          <p:cNvPr id="69" name="Picture 3"/>
          <p:cNvPicPr>
            <a:picLocks noChangeAspect="1" noChangeArrowheads="1"/>
          </p:cNvPicPr>
          <p:nvPr/>
        </p:nvPicPr>
        <p:blipFill>
          <a:blip r:embed="rId8"/>
          <a:srcRect/>
          <a:stretch>
            <a:fillRect/>
          </a:stretch>
        </p:blipFill>
        <p:spPr bwMode="auto">
          <a:xfrm>
            <a:off x="876300" y="393700"/>
            <a:ext cx="1625600" cy="1625600"/>
          </a:xfrm>
          <a:prstGeom prst="rect">
            <a:avLst/>
          </a:prstGeom>
          <a:noFill/>
          <a:ln w="12700" cap="flat">
            <a:noFill/>
            <a:miter lim="800000"/>
            <a:headEnd/>
            <a:tailEnd/>
          </a:ln>
        </p:spPr>
      </p:pic>
      <p:sp>
        <p:nvSpPr>
          <p:cNvPr id="70" name="Rectangle 4"/>
          <p:cNvSpPr>
            <a:spLocks/>
          </p:cNvSpPr>
          <p:nvPr/>
        </p:nvSpPr>
        <p:spPr bwMode="auto">
          <a:xfrm>
            <a:off x="2641600" y="1727200"/>
            <a:ext cx="9271000" cy="68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lgn="l"/>
            <a:r>
              <a:rPr lang="en-US" dirty="0">
                <a:solidFill>
                  <a:srgbClr val="D8A171"/>
                </a:solidFill>
                <a:latin typeface="Calibri" pitchFamily="34" charset="0"/>
                <a:ea typeface="American Typewriter" charset="0"/>
                <a:cs typeface="Calibri" pitchFamily="34" charset="0"/>
              </a:rPr>
              <a:t>Hosted by Microsoft</a:t>
            </a:r>
          </a:p>
        </p:txBody>
      </p:sp>
    </p:spTree>
    <p:extLst>
      <p:ext uri="{BB962C8B-B14F-4D97-AF65-F5344CB8AC3E}">
        <p14:creationId xmlns:p14="http://schemas.microsoft.com/office/powerpoint/2010/main" val="413256364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11.xml.rels><?xml version="1.0" encoding="UTF-8" standalone="yes"?>
<Relationships xmlns="http://schemas.openxmlformats.org/package/2006/relationships"><Relationship Id="rId1" Type="http://schemas.openxmlformats.org/officeDocument/2006/relationships/image" Target="../media/image1.png"/></Relationships>
</file>

<file path=ppt/theme/_rels/theme12.xml.rels><?xml version="1.0" encoding="UTF-8" standalone="yes"?>
<Relationships xmlns="http://schemas.openxmlformats.org/package/2006/relationships"><Relationship Id="rId1" Type="http://schemas.openxmlformats.org/officeDocument/2006/relationships/image" Target="../media/image1.png"/></Relationships>
</file>

<file path=ppt/theme/_rels/theme13.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Title &amp; Bullets">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itle &amp; Bullets - Left">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Left">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Photo - Horizontal">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Horizontal">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hoto - Vertical">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Vertical">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hoto - 6 Up">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hoto - 6 Up">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Photo - 6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Subtitle">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Bullets - 2 Column">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2 Column">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Bullets &amp; Photo">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Bullets &amp; Photo">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amp; Bullets - Right">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Bullets - Right">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 Top">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Top">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ullets">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nk">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 Center">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 Center">
      <a:majorFont>
        <a:latin typeface="American Typewriter"/>
        <a:ea typeface="ヒラギノ明朝 ProN W3"/>
        <a:cs typeface="ヒラギノ明朝 ProN W3"/>
      </a:majorFont>
      <a:minorFont>
        <a:latin typeface="American Typewriter"/>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000" b="0" i="0" u="none" strike="noStrike" cap="none" normalizeH="0" baseline="0">
            <a:ln>
              <a:noFill/>
            </a:ln>
            <a:solidFill>
              <a:srgbClr val="FFFFFF"/>
            </a:solidFill>
            <a:effectLst/>
            <a:latin typeface="American Typewriter" charset="0"/>
            <a:ea typeface="ヒラギノ明朝 ProN W3" charset="-128"/>
            <a:cs typeface="ヒラギノ明朝 ProN W3" charset="-128"/>
            <a:sym typeface="American Typewriter"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11977</TotalTime>
  <Pages>0</Pages>
  <Words>1240</Words>
  <Characters>0</Characters>
  <Application>Microsoft Macintosh PowerPoint</Application>
  <PresentationFormat>Custom</PresentationFormat>
  <Lines>0</Lines>
  <Paragraphs>237</Paragraphs>
  <Slides>26</Slides>
  <Notes>10</Notes>
  <HiddenSlides>0</HiddenSlides>
  <MMClips>1</MMClips>
  <ScaleCrop>false</ScaleCrop>
  <HeadingPairs>
    <vt:vector size="4" baseType="variant">
      <vt:variant>
        <vt:lpstr>Theme</vt:lpstr>
      </vt:variant>
      <vt:variant>
        <vt:i4>13</vt:i4>
      </vt:variant>
      <vt:variant>
        <vt:lpstr>Slide Titles</vt:lpstr>
      </vt:variant>
      <vt:variant>
        <vt:i4>26</vt:i4>
      </vt:variant>
    </vt:vector>
  </HeadingPairs>
  <TitlesOfParts>
    <vt:vector size="39" baseType="lpstr">
      <vt:lpstr>Title &amp; Bullets</vt:lpstr>
      <vt:lpstr>Title &amp; Subtitle</vt:lpstr>
      <vt:lpstr>Title &amp; Bullets - 2 Column</vt:lpstr>
      <vt:lpstr>Title, Bullets &amp; Photo</vt:lpstr>
      <vt:lpstr>Title &amp; Bullets - Right</vt:lpstr>
      <vt:lpstr>Title - Top</vt:lpstr>
      <vt:lpstr>Bullets</vt:lpstr>
      <vt:lpstr>Blank</vt:lpstr>
      <vt:lpstr>Title - Center</vt:lpstr>
      <vt:lpstr>Title &amp; Bullets - Left</vt:lpstr>
      <vt:lpstr>Photo - Horizontal</vt:lpstr>
      <vt:lpstr>Photo - Vertical</vt:lpstr>
      <vt:lpstr>Photo - 6 Up</vt:lpstr>
      <vt:lpstr>PowerPoint Presentation</vt:lpstr>
      <vt:lpstr>Azure</vt:lpstr>
      <vt:lpstr>What is the cloud?</vt:lpstr>
      <vt:lpstr>PowerPoint Presentation</vt:lpstr>
      <vt:lpstr>PowerPoint Presentation</vt:lpstr>
      <vt:lpstr>PowerPoint Presentation</vt:lpstr>
      <vt:lpstr>PowerPoint Presentation</vt:lpstr>
      <vt:lpstr>What is Windows Azure</vt:lpstr>
      <vt:lpstr>What is Windows Azure</vt:lpstr>
      <vt:lpstr>PowerPoint Presentation</vt:lpstr>
      <vt:lpstr>What is Windows Azure</vt:lpstr>
      <vt:lpstr>What is Windows Azure</vt:lpstr>
      <vt:lpstr>The tools</vt:lpstr>
      <vt:lpstr>SQL Azure</vt:lpstr>
      <vt:lpstr>Storage</vt:lpstr>
      <vt:lpstr>PowerPoint Presentation</vt:lpstr>
      <vt:lpstr>PowerPoint Presentation</vt:lpstr>
      <vt:lpstr>PowerPoint Presentation</vt:lpstr>
      <vt:lpstr>iOS</vt:lpstr>
      <vt:lpstr>Android</vt:lpstr>
      <vt:lpstr>PowerPoint Presentation</vt:lpstr>
      <vt:lpstr>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Einar Ingebrigtsen</dc:creator>
  <cp:lastModifiedBy>Einar Ingebrigtsen</cp:lastModifiedBy>
  <cp:revision>389</cp:revision>
  <dcterms:created xsi:type="dcterms:W3CDTF">2010-10-04T05:53:48Z</dcterms:created>
  <dcterms:modified xsi:type="dcterms:W3CDTF">2011-09-27T04:58:45Z</dcterms:modified>
</cp:coreProperties>
</file>